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9" r:id="rId4"/>
    <p:sldId id="270" r:id="rId5"/>
    <p:sldId id="262" r:id="rId6"/>
    <p:sldId id="263" r:id="rId7"/>
    <p:sldId id="271" r:id="rId8"/>
    <p:sldId id="272" r:id="rId9"/>
    <p:sldId id="273" r:id="rId10"/>
    <p:sldId id="264" r:id="rId11"/>
    <p:sldId id="257" r:id="rId12"/>
    <p:sldId id="265" r:id="rId13"/>
    <p:sldId id="277" r:id="rId14"/>
    <p:sldId id="278" r:id="rId15"/>
    <p:sldId id="266" r:id="rId16"/>
    <p:sldId id="274" r:id="rId17"/>
    <p:sldId id="258" r:id="rId18"/>
    <p:sldId id="275" r:id="rId19"/>
    <p:sldId id="276" r:id="rId20"/>
    <p:sldId id="267" r:id="rId21"/>
    <p:sldId id="259"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950461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1330833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3045215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2732138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4128111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1293219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21117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4196686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294980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2796992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DE2E39-AC38-4C2F-8BAA-FA5163FCE5CD}" type="datetimeFigureOut">
              <a:rPr lang="es-CO" smtClean="0"/>
              <a:t>12/04/2013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01377C4-32DB-4163-B530-D0C7342D4D55}" type="slidenum">
              <a:rPr lang="es-CO" smtClean="0"/>
              <a:t>‹Nº›</a:t>
            </a:fld>
            <a:endParaRPr lang="es-CO"/>
          </a:p>
        </p:txBody>
      </p:sp>
    </p:spTree>
    <p:extLst>
      <p:ext uri="{BB962C8B-B14F-4D97-AF65-F5344CB8AC3E}">
        <p14:creationId xmlns:p14="http://schemas.microsoft.com/office/powerpoint/2010/main" val="1215915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DE2E39-AC38-4C2F-8BAA-FA5163FCE5CD}" type="datetimeFigureOut">
              <a:rPr lang="es-CO" smtClean="0"/>
              <a:t>12/04/2013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1377C4-32DB-4163-B530-D0C7342D4D55}" type="slidenum">
              <a:rPr lang="es-CO" smtClean="0"/>
              <a:t>‹Nº›</a:t>
            </a:fld>
            <a:endParaRPr lang="es-CO"/>
          </a:p>
        </p:txBody>
      </p:sp>
    </p:spTree>
    <p:extLst>
      <p:ext uri="{BB962C8B-B14F-4D97-AF65-F5344CB8AC3E}">
        <p14:creationId xmlns:p14="http://schemas.microsoft.com/office/powerpoint/2010/main" val="7756319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7772400" cy="1470025"/>
          </a:xfrm>
        </p:spPr>
        <p:txBody>
          <a:bodyPr/>
          <a:lstStyle/>
          <a:p>
            <a:r>
              <a:rPr lang="es-CO" dirty="0">
                <a:latin typeface="Algerian" pitchFamily="82" charset="0"/>
              </a:rPr>
              <a:t>UN REMANENTE OBEDIENTE Y UNA LEY ETERNA </a:t>
            </a:r>
          </a:p>
        </p:txBody>
      </p:sp>
      <p:pic>
        <p:nvPicPr>
          <p:cNvPr id="1026" name="Picture 2" descr="http://1.bp.blogspot.com/-FCmmQKff63g/UTjtWvzMRmI/AAAAAAAAIJs/L6GbIOvwKds/s1600/4.+Iglesia+Cristiana+El+Remanen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132856"/>
            <a:ext cx="6912768" cy="472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711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Forte" pitchFamily="66" charset="0"/>
              </a:rPr>
              <a:t>¿Qué había dentro del arca en el lugar </a:t>
            </a:r>
            <a:r>
              <a:rPr lang="es-CO" dirty="0" smtClean="0">
                <a:latin typeface="Forte" pitchFamily="66" charset="0"/>
              </a:rPr>
              <a:t>Santísimo </a:t>
            </a:r>
            <a:r>
              <a:rPr lang="es-CO" dirty="0">
                <a:latin typeface="Forte" pitchFamily="66" charset="0"/>
              </a:rPr>
              <a:t>del Santuario?</a:t>
            </a:r>
            <a:br>
              <a:rPr lang="es-CO" dirty="0">
                <a:latin typeface="Forte" pitchFamily="66" charset="0"/>
              </a:rPr>
            </a:br>
            <a:endParaRPr lang="es-CO" dirty="0">
              <a:latin typeface="Forte" pitchFamily="66" charset="0"/>
            </a:endParaRPr>
          </a:p>
        </p:txBody>
      </p:sp>
      <p:sp>
        <p:nvSpPr>
          <p:cNvPr id="3" name="2 Marcador de contenido"/>
          <p:cNvSpPr>
            <a:spLocks noGrp="1"/>
          </p:cNvSpPr>
          <p:nvPr>
            <p:ph idx="1"/>
          </p:nvPr>
        </p:nvSpPr>
        <p:spPr>
          <a:xfrm>
            <a:off x="457200" y="1600200"/>
            <a:ext cx="8229600" cy="4925144"/>
          </a:xfrm>
        </p:spPr>
        <p:txBody>
          <a:bodyPr>
            <a:normAutofit/>
          </a:bodyPr>
          <a:lstStyle/>
          <a:p>
            <a:pPr marL="0" indent="0">
              <a:buNone/>
            </a:pPr>
            <a:r>
              <a:rPr lang="es-CO" b="1" dirty="0" smtClean="0">
                <a:solidFill>
                  <a:srgbClr val="FF0000"/>
                </a:solidFill>
              </a:rPr>
              <a:t>Éxo.25:21</a:t>
            </a:r>
            <a:r>
              <a:rPr lang="es-CO" dirty="0"/>
              <a:t>.</a:t>
            </a:r>
            <a:r>
              <a:rPr lang="es-CO" dirty="0" smtClean="0"/>
              <a:t> …. y </a:t>
            </a:r>
            <a:r>
              <a:rPr lang="es-CO" dirty="0"/>
              <a:t>en el arca pondrás el testimonio que yo te daré. </a:t>
            </a:r>
            <a:endParaRPr lang="es-CO" dirty="0" smtClean="0"/>
          </a:p>
          <a:p>
            <a:pPr marL="0" indent="0">
              <a:buNone/>
            </a:pPr>
            <a:r>
              <a:rPr lang="es-CO" b="1" dirty="0" smtClean="0">
                <a:solidFill>
                  <a:srgbClr val="FF0000"/>
                </a:solidFill>
              </a:rPr>
              <a:t>Éxo.31:18</a:t>
            </a:r>
            <a:r>
              <a:rPr lang="es-CO" dirty="0"/>
              <a:t>.</a:t>
            </a:r>
            <a:r>
              <a:rPr lang="es-CO" dirty="0" smtClean="0"/>
              <a:t> Y </a:t>
            </a:r>
            <a:r>
              <a:rPr lang="es-CO" dirty="0"/>
              <a:t>dio a Moisés, cuando acabó de hablar con él en el monte de Sinaí, dos tablas del testimonio, tablas de piedra escritas con el dedo de Dios.</a:t>
            </a:r>
            <a:endParaRPr lang="es-CO" dirty="0" smtClean="0"/>
          </a:p>
          <a:p>
            <a:pPr marL="0" indent="0">
              <a:buNone/>
            </a:pPr>
            <a:r>
              <a:rPr lang="es-CO" b="1" dirty="0" smtClean="0">
                <a:solidFill>
                  <a:srgbClr val="FF0000"/>
                </a:solidFill>
              </a:rPr>
              <a:t>Apoc.11:19</a:t>
            </a:r>
            <a:r>
              <a:rPr lang="es-CO" b="1" baseline="30000" dirty="0" smtClean="0">
                <a:solidFill>
                  <a:srgbClr val="FF0000"/>
                </a:solidFill>
              </a:rPr>
              <a:t>.</a:t>
            </a:r>
            <a:r>
              <a:rPr lang="es-CO" b="1" dirty="0" smtClean="0"/>
              <a:t> </a:t>
            </a:r>
            <a:r>
              <a:rPr lang="es-CO" dirty="0" smtClean="0"/>
              <a:t>Y </a:t>
            </a:r>
            <a:r>
              <a:rPr lang="es-CO" dirty="0"/>
              <a:t>el templo de Dios fue abierto en el cielo, y el arca de su pacto se veía en el </a:t>
            </a:r>
            <a:r>
              <a:rPr lang="es-CO" dirty="0" smtClean="0"/>
              <a:t>templo…. </a:t>
            </a:r>
            <a:endParaRPr lang="es-CO" dirty="0"/>
          </a:p>
        </p:txBody>
      </p:sp>
    </p:spTree>
    <p:extLst>
      <p:ext uri="{BB962C8B-B14F-4D97-AF65-F5344CB8AC3E}">
        <p14:creationId xmlns:p14="http://schemas.microsoft.com/office/powerpoint/2010/main" val="416183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t0.gstatic.com/images?q=tbn:ANd9GcQDdcel3-YsccC_Y5B0M4CpOcMpSEeP0uU6IxfgXJiObfr2rZsh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4752528" cy="460851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2.gstatic.com/images?q=tbn:ANd9GcTY89YGlZegRXZGTz2vfgJMcM8-hdTKt1pAj6GSlAlkRH1ZoVL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700808"/>
            <a:ext cx="3888432" cy="4248472"/>
          </a:xfrm>
          <a:prstGeom prst="rect">
            <a:avLst/>
          </a:prstGeom>
          <a:noFill/>
          <a:extLst>
            <a:ext uri="{909E8E84-426E-40DD-AFC4-6F175D3DCCD1}">
              <a14:hiddenFill xmlns:a14="http://schemas.microsoft.com/office/drawing/2010/main">
                <a:solidFill>
                  <a:srgbClr val="FFFFFF"/>
                </a:solidFill>
              </a14:hiddenFill>
            </a:ext>
          </a:extLst>
        </p:spPr>
      </p:pic>
      <p:sp>
        <p:nvSpPr>
          <p:cNvPr id="6" name="5 Título"/>
          <p:cNvSpPr>
            <a:spLocks noGrp="1"/>
          </p:cNvSpPr>
          <p:nvPr>
            <p:ph type="title"/>
          </p:nvPr>
        </p:nvSpPr>
        <p:spPr/>
        <p:txBody>
          <a:bodyPr>
            <a:normAutofit fontScale="90000"/>
          </a:bodyPr>
          <a:lstStyle/>
          <a:p>
            <a:r>
              <a:rPr lang="es-CO" dirty="0" smtClean="0"/>
              <a:t>Escritas con el dedo de Dios, y colocadas dentro del Arca</a:t>
            </a:r>
            <a:endParaRPr lang="es-CO" dirty="0"/>
          </a:p>
        </p:txBody>
      </p:sp>
    </p:spTree>
    <p:extLst>
      <p:ext uri="{BB962C8B-B14F-4D97-AF65-F5344CB8AC3E}">
        <p14:creationId xmlns:p14="http://schemas.microsoft.com/office/powerpoint/2010/main" val="42479353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texto"/>
          <p:cNvSpPr>
            <a:spLocks noGrp="1"/>
          </p:cNvSpPr>
          <p:nvPr>
            <p:ph type="body" idx="1"/>
          </p:nvPr>
        </p:nvSpPr>
        <p:spPr>
          <a:xfrm>
            <a:off x="467544" y="116632"/>
            <a:ext cx="4040188" cy="1425454"/>
          </a:xfrm>
        </p:spPr>
        <p:txBody>
          <a:bodyPr>
            <a:normAutofit fontScale="92500" lnSpcReduction="20000"/>
          </a:bodyPr>
          <a:lstStyle/>
          <a:p>
            <a:pPr algn="ctr"/>
            <a:r>
              <a:rPr lang="es-CO" sz="2800" i="1" dirty="0" smtClean="0">
                <a:solidFill>
                  <a:srgbClr val="FF0000"/>
                </a:solidFill>
              </a:rPr>
              <a:t>Colocadas en el lugar Santísimo del Santuario terrenal, donde Dios se comunicaba con Moisés.</a:t>
            </a:r>
            <a:endParaRPr lang="es-CO" sz="2800" i="1" dirty="0">
              <a:solidFill>
                <a:srgbClr val="FF0000"/>
              </a:solidFill>
            </a:endParaRPr>
          </a:p>
        </p:txBody>
      </p:sp>
      <p:sp>
        <p:nvSpPr>
          <p:cNvPr id="9" name="8 Marcador de texto"/>
          <p:cNvSpPr>
            <a:spLocks noGrp="1"/>
          </p:cNvSpPr>
          <p:nvPr>
            <p:ph type="body" sz="quarter" idx="3"/>
          </p:nvPr>
        </p:nvSpPr>
        <p:spPr>
          <a:xfrm>
            <a:off x="4645025" y="260649"/>
            <a:ext cx="4247455" cy="1425454"/>
          </a:xfrm>
        </p:spPr>
        <p:txBody>
          <a:bodyPr>
            <a:noAutofit/>
          </a:bodyPr>
          <a:lstStyle/>
          <a:p>
            <a:pPr algn="ctr"/>
            <a:r>
              <a:rPr lang="es-CO" sz="2800" i="1" dirty="0" smtClean="0">
                <a:solidFill>
                  <a:srgbClr val="FF0000"/>
                </a:solidFill>
              </a:rPr>
              <a:t>Juan las ve en el Templo de Dios en el cielo, donde intercede Cristo por nosotros.</a:t>
            </a:r>
            <a:endParaRPr lang="es-CO" sz="2800" i="1" dirty="0">
              <a:solidFill>
                <a:srgbClr val="FF0000"/>
              </a:solidFill>
            </a:endParaRPr>
          </a:p>
        </p:txBody>
      </p:sp>
      <p:pic>
        <p:nvPicPr>
          <p:cNvPr id="2050" name="Picture 2" descr="http://t2.gstatic.com/images?q=tbn:ANd9GcSX4ETtub8_tb0H8pb7NZ3Y1XjSEZzXy0i4_LIfrvjK0yJwwTngg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844824"/>
            <a:ext cx="3672408" cy="396044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QYxeRV2J6qO-fwOVPY0JYCJbQxj9h9KIMIo7BIyJda8e6I51rms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844825"/>
            <a:ext cx="4392487" cy="396044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0" y="6093296"/>
            <a:ext cx="9144000" cy="461665"/>
          </a:xfrm>
          <a:prstGeom prst="rect">
            <a:avLst/>
          </a:prstGeom>
        </p:spPr>
        <p:txBody>
          <a:bodyPr wrap="square">
            <a:spAutoFit/>
          </a:bodyPr>
          <a:lstStyle/>
          <a:p>
            <a:pPr algn="ctr"/>
            <a:r>
              <a:rPr lang="es-CO" sz="2400" b="1" i="1" dirty="0">
                <a:solidFill>
                  <a:srgbClr val="FF0000"/>
                </a:solidFill>
              </a:rPr>
              <a:t>Sobre esa Ley seremos </a:t>
            </a:r>
            <a:r>
              <a:rPr lang="es-CO" sz="2400" b="1" i="1" dirty="0" smtClean="0">
                <a:solidFill>
                  <a:srgbClr val="FF0000"/>
                </a:solidFill>
              </a:rPr>
              <a:t>juzgados </a:t>
            </a:r>
            <a:r>
              <a:rPr lang="es-CO" sz="2400" b="1" i="1" dirty="0">
                <a:solidFill>
                  <a:srgbClr val="FF0000"/>
                </a:solidFill>
              </a:rPr>
              <a:t>tu y </a:t>
            </a:r>
            <a:r>
              <a:rPr lang="es-CO" sz="2400" b="1" i="1" dirty="0" smtClean="0">
                <a:solidFill>
                  <a:srgbClr val="FF0000"/>
                </a:solidFill>
              </a:rPr>
              <a:t>yo, según lo dice Santiago 2:12.</a:t>
            </a:r>
            <a:endParaRPr lang="es-CO" sz="2400" b="1" i="1" dirty="0">
              <a:solidFill>
                <a:srgbClr val="FF0000"/>
              </a:solidFill>
            </a:endParaRPr>
          </a:p>
        </p:txBody>
      </p:sp>
    </p:spTree>
    <p:extLst>
      <p:ext uri="{BB962C8B-B14F-4D97-AF65-F5344CB8AC3E}">
        <p14:creationId xmlns:p14="http://schemas.microsoft.com/office/powerpoint/2010/main" val="256588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000" fill="hold"/>
                                        <p:tgtEl>
                                          <p:spTgt spid="2052"/>
                                        </p:tgtEl>
                                        <p:attrNameLst>
                                          <p:attrName>ppt_w</p:attrName>
                                        </p:attrNameLst>
                                      </p:cBhvr>
                                      <p:tavLst>
                                        <p:tav tm="0">
                                          <p:val>
                                            <p:fltVal val="0"/>
                                          </p:val>
                                        </p:tav>
                                        <p:tav tm="100000">
                                          <p:val>
                                            <p:strVal val="#ppt_w"/>
                                          </p:val>
                                        </p:tav>
                                      </p:tavLst>
                                    </p:anim>
                                    <p:anim calcmode="lin" valueType="num">
                                      <p:cBhvr>
                                        <p:cTn id="16" dur="1000" fill="hold"/>
                                        <p:tgtEl>
                                          <p:spTgt spid="2052"/>
                                        </p:tgtEl>
                                        <p:attrNameLst>
                                          <p:attrName>ppt_h</p:attrName>
                                        </p:attrNameLst>
                                      </p:cBhvr>
                                      <p:tavLst>
                                        <p:tav tm="0">
                                          <p:val>
                                            <p:fltVal val="0"/>
                                          </p:val>
                                        </p:tav>
                                        <p:tav tm="100000">
                                          <p:val>
                                            <p:strVal val="#ppt_h"/>
                                          </p:val>
                                        </p:tav>
                                      </p:tavLst>
                                    </p:anim>
                                    <p:anim calcmode="lin" valueType="num">
                                      <p:cBhvr>
                                        <p:cTn id="17" dur="1000" fill="hold"/>
                                        <p:tgtEl>
                                          <p:spTgt spid="2052"/>
                                        </p:tgtEl>
                                        <p:attrNameLst>
                                          <p:attrName>style.rotation</p:attrName>
                                        </p:attrNameLst>
                                      </p:cBhvr>
                                      <p:tavLst>
                                        <p:tav tm="0">
                                          <p:val>
                                            <p:fltVal val="90"/>
                                          </p:val>
                                        </p:tav>
                                        <p:tav tm="100000">
                                          <p:val>
                                            <p:fltVal val="0"/>
                                          </p:val>
                                        </p:tav>
                                      </p:tavLst>
                                    </p:anim>
                                    <p:animEffect transition="in" filter="fade">
                                      <p:cBhvr>
                                        <p:cTn id="18" dur="1000"/>
                                        <p:tgtEl>
                                          <p:spTgt spid="205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 calcmode="lin" valueType="num">
                                      <p:cBhvr>
                                        <p:cTn id="23"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p:cTn id="31" dur="1000" fill="hold"/>
                                        <p:tgtEl>
                                          <p:spTgt spid="2050"/>
                                        </p:tgtEl>
                                        <p:attrNameLst>
                                          <p:attrName>ppt_w</p:attrName>
                                        </p:attrNameLst>
                                      </p:cBhvr>
                                      <p:tavLst>
                                        <p:tav tm="0">
                                          <p:val>
                                            <p:fltVal val="0"/>
                                          </p:val>
                                        </p:tav>
                                        <p:tav tm="100000">
                                          <p:val>
                                            <p:strVal val="#ppt_w"/>
                                          </p:val>
                                        </p:tav>
                                      </p:tavLst>
                                    </p:anim>
                                    <p:anim calcmode="lin" valueType="num">
                                      <p:cBhvr>
                                        <p:cTn id="32" dur="1000" fill="hold"/>
                                        <p:tgtEl>
                                          <p:spTgt spid="2050"/>
                                        </p:tgtEl>
                                        <p:attrNameLst>
                                          <p:attrName>ppt_h</p:attrName>
                                        </p:attrNameLst>
                                      </p:cBhvr>
                                      <p:tavLst>
                                        <p:tav tm="0">
                                          <p:val>
                                            <p:fltVal val="0"/>
                                          </p:val>
                                        </p:tav>
                                        <p:tav tm="100000">
                                          <p:val>
                                            <p:strVal val="#ppt_h"/>
                                          </p:val>
                                        </p:tav>
                                      </p:tavLst>
                                    </p:anim>
                                    <p:anim calcmode="lin" valueType="num">
                                      <p:cBhvr>
                                        <p:cTn id="33" dur="1000" fill="hold"/>
                                        <p:tgtEl>
                                          <p:spTgt spid="2050"/>
                                        </p:tgtEl>
                                        <p:attrNameLst>
                                          <p:attrName>style.rotation</p:attrName>
                                        </p:attrNameLst>
                                      </p:cBhvr>
                                      <p:tavLst>
                                        <p:tav tm="0">
                                          <p:val>
                                            <p:fltVal val="90"/>
                                          </p:val>
                                        </p:tav>
                                        <p:tav tm="100000">
                                          <p:val>
                                            <p:fltVal val="0"/>
                                          </p:val>
                                        </p:tav>
                                      </p:tavLst>
                                    </p:anim>
                                    <p:animEffect transition="in" filter="fade">
                                      <p:cBhvr>
                                        <p:cTn id="34" dur="1000"/>
                                        <p:tgtEl>
                                          <p:spTgt spid="2050"/>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80">
                                          <p:stCondLst>
                                            <p:cond delay="0"/>
                                          </p:stCondLst>
                                        </p:cTn>
                                        <p:tgtEl>
                                          <p:spTgt spid="11"/>
                                        </p:tgtEl>
                                      </p:cBhvr>
                                    </p:animEffect>
                                    <p:anim calcmode="lin" valueType="num">
                                      <p:cBhvr>
                                        <p:cTn id="4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5" dur="26">
                                          <p:stCondLst>
                                            <p:cond delay="650"/>
                                          </p:stCondLst>
                                        </p:cTn>
                                        <p:tgtEl>
                                          <p:spTgt spid="11"/>
                                        </p:tgtEl>
                                      </p:cBhvr>
                                      <p:to x="100000" y="60000"/>
                                    </p:animScale>
                                    <p:animScale>
                                      <p:cBhvr>
                                        <p:cTn id="46" dur="166" decel="50000">
                                          <p:stCondLst>
                                            <p:cond delay="676"/>
                                          </p:stCondLst>
                                        </p:cTn>
                                        <p:tgtEl>
                                          <p:spTgt spid="11"/>
                                        </p:tgtEl>
                                      </p:cBhvr>
                                      <p:to x="100000" y="100000"/>
                                    </p:animScale>
                                    <p:animScale>
                                      <p:cBhvr>
                                        <p:cTn id="47" dur="26">
                                          <p:stCondLst>
                                            <p:cond delay="1312"/>
                                          </p:stCondLst>
                                        </p:cTn>
                                        <p:tgtEl>
                                          <p:spTgt spid="11"/>
                                        </p:tgtEl>
                                      </p:cBhvr>
                                      <p:to x="100000" y="80000"/>
                                    </p:animScale>
                                    <p:animScale>
                                      <p:cBhvr>
                                        <p:cTn id="48" dur="166" decel="50000">
                                          <p:stCondLst>
                                            <p:cond delay="1338"/>
                                          </p:stCondLst>
                                        </p:cTn>
                                        <p:tgtEl>
                                          <p:spTgt spid="11"/>
                                        </p:tgtEl>
                                      </p:cBhvr>
                                      <p:to x="100000" y="100000"/>
                                    </p:animScale>
                                    <p:animScale>
                                      <p:cBhvr>
                                        <p:cTn id="49" dur="26">
                                          <p:stCondLst>
                                            <p:cond delay="1642"/>
                                          </p:stCondLst>
                                        </p:cTn>
                                        <p:tgtEl>
                                          <p:spTgt spid="11"/>
                                        </p:tgtEl>
                                      </p:cBhvr>
                                      <p:to x="100000" y="90000"/>
                                    </p:animScale>
                                    <p:animScale>
                                      <p:cBhvr>
                                        <p:cTn id="50" dur="166" decel="50000">
                                          <p:stCondLst>
                                            <p:cond delay="1668"/>
                                          </p:stCondLst>
                                        </p:cTn>
                                        <p:tgtEl>
                                          <p:spTgt spid="11"/>
                                        </p:tgtEl>
                                      </p:cBhvr>
                                      <p:to x="100000" y="100000"/>
                                    </p:animScale>
                                    <p:animScale>
                                      <p:cBhvr>
                                        <p:cTn id="51" dur="26">
                                          <p:stCondLst>
                                            <p:cond delay="1808"/>
                                          </p:stCondLst>
                                        </p:cTn>
                                        <p:tgtEl>
                                          <p:spTgt spid="11"/>
                                        </p:tgtEl>
                                      </p:cBhvr>
                                      <p:to x="100000" y="95000"/>
                                    </p:animScale>
                                    <p:animScale>
                                      <p:cBhvr>
                                        <p:cTn id="52"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Forte" pitchFamily="66" charset="0"/>
              </a:rPr>
              <a:t>¿Cuántos mandamientos contenían las tablas de piedra dadas en el Sinaí?</a:t>
            </a:r>
          </a:p>
        </p:txBody>
      </p:sp>
      <p:sp>
        <p:nvSpPr>
          <p:cNvPr id="3" name="2 Marcador de contenido"/>
          <p:cNvSpPr>
            <a:spLocks noGrp="1"/>
          </p:cNvSpPr>
          <p:nvPr>
            <p:ph idx="1"/>
          </p:nvPr>
        </p:nvSpPr>
        <p:spPr/>
        <p:txBody>
          <a:bodyPr/>
          <a:lstStyle/>
          <a:p>
            <a:pPr marL="0" indent="0">
              <a:buNone/>
            </a:pPr>
            <a:r>
              <a:rPr lang="es-CO" dirty="0" smtClean="0"/>
              <a:t>Lea </a:t>
            </a:r>
            <a:r>
              <a:rPr lang="es-CO" dirty="0" smtClean="0">
                <a:solidFill>
                  <a:srgbClr val="FF0000"/>
                </a:solidFill>
              </a:rPr>
              <a:t>Éxo.20:3-17</a:t>
            </a:r>
            <a:r>
              <a:rPr lang="es-CO" dirty="0" smtClean="0"/>
              <a:t>.</a:t>
            </a:r>
            <a:endParaRPr lang="es-CO" dirty="0"/>
          </a:p>
          <a:p>
            <a:endParaRPr lang="es-CO" dirty="0"/>
          </a:p>
        </p:txBody>
      </p:sp>
      <p:pic>
        <p:nvPicPr>
          <p:cNvPr id="3074" name="Picture 2" descr="Moises y los Diez Mandamien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348881"/>
            <a:ext cx="4176464" cy="403244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foro7truenos.webs.com/MANDAMIENT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988840"/>
            <a:ext cx="4579268" cy="42484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6234170"/>
            <a:ext cx="9144000" cy="400110"/>
          </a:xfrm>
          <a:prstGeom prst="rect">
            <a:avLst/>
          </a:prstGeom>
        </p:spPr>
        <p:txBody>
          <a:bodyPr wrap="square">
            <a:spAutoFit/>
          </a:bodyPr>
          <a:lstStyle/>
          <a:p>
            <a:pPr algn="ctr"/>
            <a:r>
              <a:rPr lang="es-CO" sz="2000" b="1" i="1" dirty="0">
                <a:solidFill>
                  <a:srgbClr val="FF0000"/>
                </a:solidFill>
              </a:rPr>
              <a:t>¿Por cual de las dos leyes cree usted que tendrá que responder ante Dios?</a:t>
            </a:r>
          </a:p>
        </p:txBody>
      </p:sp>
    </p:spTree>
    <p:extLst>
      <p:ext uri="{BB962C8B-B14F-4D97-AF65-F5344CB8AC3E}">
        <p14:creationId xmlns:p14="http://schemas.microsoft.com/office/powerpoint/2010/main" val="247079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p:cTn id="15" dur="1000" fill="hold"/>
                                        <p:tgtEl>
                                          <p:spTgt spid="3076"/>
                                        </p:tgtEl>
                                        <p:attrNameLst>
                                          <p:attrName>ppt_w</p:attrName>
                                        </p:attrNameLst>
                                      </p:cBhvr>
                                      <p:tavLst>
                                        <p:tav tm="0">
                                          <p:val>
                                            <p:fltVal val="0"/>
                                          </p:val>
                                        </p:tav>
                                        <p:tav tm="100000">
                                          <p:val>
                                            <p:strVal val="#ppt_w"/>
                                          </p:val>
                                        </p:tav>
                                      </p:tavLst>
                                    </p:anim>
                                    <p:anim calcmode="lin" valueType="num">
                                      <p:cBhvr>
                                        <p:cTn id="16" dur="1000" fill="hold"/>
                                        <p:tgtEl>
                                          <p:spTgt spid="3076"/>
                                        </p:tgtEl>
                                        <p:attrNameLst>
                                          <p:attrName>ppt_h</p:attrName>
                                        </p:attrNameLst>
                                      </p:cBhvr>
                                      <p:tavLst>
                                        <p:tav tm="0">
                                          <p:val>
                                            <p:fltVal val="0"/>
                                          </p:val>
                                        </p:tav>
                                        <p:tav tm="100000">
                                          <p:val>
                                            <p:strVal val="#ppt_h"/>
                                          </p:val>
                                        </p:tav>
                                      </p:tavLst>
                                    </p:anim>
                                    <p:anim calcmode="lin" valueType="num">
                                      <p:cBhvr>
                                        <p:cTn id="17" dur="1000" fill="hold"/>
                                        <p:tgtEl>
                                          <p:spTgt spid="3076"/>
                                        </p:tgtEl>
                                        <p:attrNameLst>
                                          <p:attrName>style.rotation</p:attrName>
                                        </p:attrNameLst>
                                      </p:cBhvr>
                                      <p:tavLst>
                                        <p:tav tm="0">
                                          <p:val>
                                            <p:fltVal val="90"/>
                                          </p:val>
                                        </p:tav>
                                        <p:tav tm="100000">
                                          <p:val>
                                            <p:fltVal val="0"/>
                                          </p:val>
                                        </p:tav>
                                      </p:tavLst>
                                    </p:anim>
                                    <p:animEffect transition="in" filter="fade">
                                      <p:cBhvr>
                                        <p:cTn id="18" dur="1000"/>
                                        <p:tgtEl>
                                          <p:spTgt spid="3076"/>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Forte" pitchFamily="66" charset="0"/>
              </a:rPr>
              <a:t/>
            </a:r>
            <a:br>
              <a:rPr lang="es-CO" dirty="0" smtClean="0">
                <a:latin typeface="Forte" pitchFamily="66" charset="0"/>
              </a:rPr>
            </a:br>
            <a:r>
              <a:rPr lang="es-CO" dirty="0" smtClean="0">
                <a:latin typeface="Forte" pitchFamily="66" charset="0"/>
              </a:rPr>
              <a:t>¿</a:t>
            </a:r>
            <a:r>
              <a:rPr lang="es-CO" dirty="0">
                <a:latin typeface="Forte" pitchFamily="66" charset="0"/>
              </a:rPr>
              <a:t>Qué </a:t>
            </a:r>
            <a:r>
              <a:rPr lang="es-CO" dirty="0" smtClean="0">
                <a:latin typeface="Forte" pitchFamily="66" charset="0"/>
              </a:rPr>
              <a:t>incluye </a:t>
            </a:r>
            <a:r>
              <a:rPr lang="es-CO" dirty="0">
                <a:latin typeface="Forte" pitchFamily="66" charset="0"/>
              </a:rPr>
              <a:t>el nuevo pacto, además de la intercesión de Cristo?</a:t>
            </a:r>
            <a:br>
              <a:rPr lang="es-CO" dirty="0">
                <a:latin typeface="Forte" pitchFamily="66" charset="0"/>
              </a:rPr>
            </a:br>
            <a:endParaRPr lang="es-CO" dirty="0">
              <a:latin typeface="Forte" pitchFamily="66" charset="0"/>
            </a:endParaRPr>
          </a:p>
        </p:txBody>
      </p:sp>
      <p:sp>
        <p:nvSpPr>
          <p:cNvPr id="3" name="2 Marcador de contenido"/>
          <p:cNvSpPr>
            <a:spLocks noGrp="1"/>
          </p:cNvSpPr>
          <p:nvPr>
            <p:ph idx="1"/>
          </p:nvPr>
        </p:nvSpPr>
        <p:spPr>
          <a:xfrm>
            <a:off x="457200" y="1700808"/>
            <a:ext cx="8229600" cy="4824536"/>
          </a:xfrm>
        </p:spPr>
        <p:txBody>
          <a:bodyPr>
            <a:normAutofit/>
          </a:bodyPr>
          <a:lstStyle/>
          <a:p>
            <a:pPr marL="0" indent="0" algn="ctr">
              <a:buNone/>
            </a:pPr>
            <a:r>
              <a:rPr lang="es-CO" b="1" dirty="0" smtClean="0">
                <a:solidFill>
                  <a:srgbClr val="FF0000"/>
                </a:solidFill>
              </a:rPr>
              <a:t>Heb.8:6,10.</a:t>
            </a:r>
            <a:r>
              <a:rPr lang="es-CO" b="1" baseline="30000" dirty="0"/>
              <a:t> </a:t>
            </a:r>
            <a:r>
              <a:rPr lang="es-CO" dirty="0" smtClean="0"/>
              <a:t>Pero </a:t>
            </a:r>
            <a:r>
              <a:rPr lang="es-CO" dirty="0"/>
              <a:t>ahora tanto mejor ministerio es el suyo, cuanto es mediador de un mejor pacto, establecido sobre mejores promesas</a:t>
            </a:r>
            <a:r>
              <a:rPr lang="es-CO" dirty="0" smtClean="0"/>
              <a:t>.</a:t>
            </a:r>
            <a:r>
              <a:rPr lang="es-CO" i="1" dirty="0"/>
              <a:t> </a:t>
            </a:r>
            <a:r>
              <a:rPr lang="es-CO" i="1" dirty="0" smtClean="0"/>
              <a:t>10 Por </a:t>
            </a:r>
            <a:r>
              <a:rPr lang="es-CO" i="1" dirty="0"/>
              <a:t>lo cual, este es el pacto que haré con la casa de Israel </a:t>
            </a:r>
            <a:r>
              <a:rPr lang="es-CO" i="1" dirty="0" smtClean="0"/>
              <a:t>Después </a:t>
            </a:r>
            <a:r>
              <a:rPr lang="es-CO" i="1" dirty="0"/>
              <a:t>de aquellos días, dice el Señor: </a:t>
            </a:r>
            <a:r>
              <a:rPr lang="es-CO" i="1" dirty="0" smtClean="0"/>
              <a:t> «</a:t>
            </a:r>
            <a:r>
              <a:rPr lang="es-CO" i="1" u="sng" dirty="0" smtClean="0"/>
              <a:t>Pondré </a:t>
            </a:r>
            <a:r>
              <a:rPr lang="es-CO" i="1" u="sng" dirty="0"/>
              <a:t>mis leyes en la mente de </a:t>
            </a:r>
            <a:r>
              <a:rPr lang="es-CO" i="1" u="sng" dirty="0" smtClean="0"/>
              <a:t>ellos, Y </a:t>
            </a:r>
            <a:r>
              <a:rPr lang="es-CO" i="1" u="sng" dirty="0"/>
              <a:t>sobre su corazón las escribiré; </a:t>
            </a:r>
            <a:r>
              <a:rPr lang="es-CO" i="1" u="sng" dirty="0" smtClean="0"/>
              <a:t>Y </a:t>
            </a:r>
            <a:r>
              <a:rPr lang="es-CO" i="1" u="sng" dirty="0"/>
              <a:t>seré a ellos por Dios, </a:t>
            </a:r>
            <a:r>
              <a:rPr lang="es-CO" i="1" u="sng" dirty="0" smtClean="0"/>
              <a:t>Y </a:t>
            </a:r>
            <a:r>
              <a:rPr lang="es-CO" i="1" u="sng" dirty="0"/>
              <a:t>ellos me serán a mí por </a:t>
            </a:r>
            <a:r>
              <a:rPr lang="es-CO" i="1" u="sng" dirty="0" smtClean="0"/>
              <a:t>pueblo».</a:t>
            </a:r>
            <a:endParaRPr lang="es-CO" b="1" u="sng" dirty="0">
              <a:solidFill>
                <a:srgbClr val="FF0000"/>
              </a:solidFill>
            </a:endParaRPr>
          </a:p>
          <a:p>
            <a:endParaRPr lang="es-CO" dirty="0"/>
          </a:p>
        </p:txBody>
      </p:sp>
    </p:spTree>
    <p:extLst>
      <p:ext uri="{BB962C8B-B14F-4D97-AF65-F5344CB8AC3E}">
        <p14:creationId xmlns:p14="http://schemas.microsoft.com/office/powerpoint/2010/main" val="3440861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Recuerde que esta obra es individual Lea </a:t>
            </a:r>
            <a:r>
              <a:rPr lang="es-CO" dirty="0" smtClean="0">
                <a:solidFill>
                  <a:srgbClr val="FF0000"/>
                </a:solidFill>
              </a:rPr>
              <a:t>(Juan 3:16).</a:t>
            </a:r>
            <a:endParaRPr lang="es-CO" dirty="0">
              <a:solidFill>
                <a:srgbClr val="FF0000"/>
              </a:solidFill>
            </a:endParaRPr>
          </a:p>
        </p:txBody>
      </p:sp>
      <p:pic>
        <p:nvPicPr>
          <p:cNvPr id="2052" name="Picture 4" descr="http://u.jimdo.com/www11/o/s2165d326628c9621/img/ibfcff67a876ad1ea/1279241388/std/im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8424936"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775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712968" cy="1426170"/>
          </a:xfrm>
        </p:spPr>
        <p:txBody>
          <a:bodyPr>
            <a:noAutofit/>
          </a:bodyPr>
          <a:lstStyle/>
          <a:p>
            <a:r>
              <a:rPr lang="es-CO" sz="2400" dirty="0"/>
              <a:t>Con Cristo estoy juntamente colgado en el madero, y vivo, no ya yo, sino vive Cristo en mí; y lo que ahora vivo en la carne, [lo] vivo por la fe del Hijo de Dios, el cual me amó, y se entregó a sí mismo por </a:t>
            </a:r>
            <a:r>
              <a:rPr lang="es-CO" sz="2400" dirty="0" smtClean="0"/>
              <a:t>mí </a:t>
            </a:r>
            <a:r>
              <a:rPr lang="es-CO" sz="2400" b="1" i="1" dirty="0" smtClean="0">
                <a:solidFill>
                  <a:srgbClr val="FF0000"/>
                </a:solidFill>
              </a:rPr>
              <a:t>(Gálatas 2:20). </a:t>
            </a:r>
            <a:endParaRPr lang="es-CO" sz="2400" b="1" i="1" dirty="0">
              <a:solidFill>
                <a:srgbClr val="FF0000"/>
              </a:solidFill>
            </a:endParaRPr>
          </a:p>
        </p:txBody>
      </p:sp>
      <p:pic>
        <p:nvPicPr>
          <p:cNvPr id="4" name="Picture 6" descr="http://ubdavid.org/espanol/vencedores/graphics/10_crucified-li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00808"/>
            <a:ext cx="828092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19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t>Nuevo nacimiento para vivir los frutos del Espíritu Santo </a:t>
            </a:r>
            <a:r>
              <a:rPr lang="es-CO" b="1" i="1" dirty="0" smtClean="0">
                <a:solidFill>
                  <a:srgbClr val="FF0000"/>
                </a:solidFill>
              </a:rPr>
              <a:t>(Gal.20:23).</a:t>
            </a:r>
            <a:endParaRPr lang="es-CO" b="1" i="1" dirty="0">
              <a:solidFill>
                <a:srgbClr val="FF0000"/>
              </a:solidFill>
            </a:endParaRPr>
          </a:p>
        </p:txBody>
      </p:sp>
      <p:pic>
        <p:nvPicPr>
          <p:cNvPr id="4" name="Picture 2" descr="http://ubdavid.org/espanol/exploradores2/graphics/8_christ-he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628800"/>
            <a:ext cx="6840760" cy="4824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74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Forte" pitchFamily="66" charset="0"/>
              </a:rPr>
              <a:t>¿Qué terrible sacrilegio cometería el «cuerno pequeño»?</a:t>
            </a:r>
          </a:p>
        </p:txBody>
      </p:sp>
      <p:sp>
        <p:nvSpPr>
          <p:cNvPr id="3" name="2 Marcador de contenido"/>
          <p:cNvSpPr>
            <a:spLocks noGrp="1"/>
          </p:cNvSpPr>
          <p:nvPr>
            <p:ph idx="1"/>
          </p:nvPr>
        </p:nvSpPr>
        <p:spPr>
          <a:xfrm>
            <a:off x="467544" y="1772816"/>
            <a:ext cx="4258816" cy="4525963"/>
          </a:xfrm>
        </p:spPr>
        <p:txBody>
          <a:bodyPr/>
          <a:lstStyle/>
          <a:p>
            <a:pPr marL="0" indent="0" algn="ctr">
              <a:buNone/>
            </a:pPr>
            <a:endParaRPr lang="es-CO" b="1" dirty="0" smtClean="0">
              <a:solidFill>
                <a:srgbClr val="FF0000"/>
              </a:solidFill>
            </a:endParaRPr>
          </a:p>
          <a:p>
            <a:pPr marL="0" indent="0" algn="ctr">
              <a:buNone/>
            </a:pPr>
            <a:r>
              <a:rPr lang="es-CO" b="1" dirty="0" smtClean="0">
                <a:solidFill>
                  <a:srgbClr val="FF0000"/>
                </a:solidFill>
              </a:rPr>
              <a:t>Dan.7:25</a:t>
            </a:r>
            <a:r>
              <a:rPr lang="es-CO" b="1" baseline="30000" dirty="0" smtClean="0"/>
              <a:t> </a:t>
            </a:r>
            <a:r>
              <a:rPr lang="es-CO" dirty="0" smtClean="0"/>
              <a:t>Y </a:t>
            </a:r>
            <a:r>
              <a:rPr lang="es-CO" dirty="0"/>
              <a:t>hablará palabras contra el Altísimo, y a los santos del Altísimo quebrantará, </a:t>
            </a:r>
            <a:r>
              <a:rPr lang="es-CO" i="1" u="sng" dirty="0"/>
              <a:t>y pensará en mudar los tiempos y la </a:t>
            </a:r>
            <a:r>
              <a:rPr lang="es-CO" i="1" u="sng" dirty="0" smtClean="0"/>
              <a:t>ley,….</a:t>
            </a:r>
            <a:endParaRPr lang="es-CO" b="1" i="1" u="sng" dirty="0">
              <a:solidFill>
                <a:srgbClr val="FF0000"/>
              </a:solidFill>
            </a:endParaRPr>
          </a:p>
          <a:p>
            <a:endParaRPr lang="es-CO" dirty="0"/>
          </a:p>
        </p:txBody>
      </p:sp>
      <p:sp>
        <p:nvSpPr>
          <p:cNvPr id="4" name="AutoShape 2" descr="data:image/jpeg;base64,/9j/4AAQSkZJRgABAQAAAQABAAD/2wCEAAkGBxQSEhUUExQVFhUXGCAYFxcXFxocHBwdHBccGhsaGRwaHSggHhslHRodIjEhJSksLi4uGh8zODMsNygtLisBCgoKDg0OGxAQGy4kHyQsLCwsLCwsLCwsLCwsLCwsLCwsLCwsLCwsLCwsLCwsLCwsLCwsLCwsLCwsLDcsLDc3LP/AABEIAJsBAAMBIgACEQEDEQH/xAAcAAACAwEBAQEAAAAAAAAAAAAFBwMEBgIBAAj/xABIEAACAQIEAgcDCAcGBgIDAAABAgMAEQQSITEFQQYTIlFhcYEHMpEjQlJToaKx0hQXM2JywdEVgpKywvAIJENjc+EWwzSDs//EABkBAAMBAQEAAAAAAAAAAAAAAAECAwQABf/EACYRAAICAQMFAAMBAQEAAAAAAAABAhEDEiExBBMUQVEiMmFxI0L/2gAMAwEAAhEDEQA/AGl0s6Spw+JZZEd1Z8nYy3BIJvqRppWVHtgwv1OI+Cfmrv21j/ko/wDzj/I1JUCoTm06RaEE0Oke13DfU4j7n5q9Ptcw31E/3PzUmUFSham80iixRHF+tzDfUz/c/NX362sN9TP9z81J/LrXQFL35B7MRv8A62sN9TP9z81efrbw31OI+5+alEK8C0O/IPYiN79bOH+on+5+auv1rYf6ib7n5qUIFdCg88xvHgNz9a2H+om+5+avj7VoPqJvufmpRlK6tQ8iYfHgNr9a0H1E33P614PatB9RN8U/rSqArk0vkTD48BrfrYg+on+Kfmr39bEH1E/3PzUqAtcU3fmDx4DbX2rQH/oTfc/NXX61MP8AUTfc/NSiLGvs1d35ndiA4Yvafh2v8jMLC+uTl/ern9aGH+pm+5y/vUqcEff/AIfxNfCZbxhnVL3GZjYfgeVDv5LpB7GOrY2/1lQZA3VS6307N9BfvriT2n4dQCYptbfQ5/3qXvDOAPiEz4eaGRe0twWtew718qG8Ww7QyiJx2lyA2NxtyovNlXIvZxPgZz+1fDD/AKM/3PzVx+tzC2/Yz/BPzUn5W/DX41XbwFPHNNiSxQQ5H9sOFH/RxHwT81Qv7asIP+hifhH+ekriNr1Tferxk3yRlFeh5n23YP6jE/CP89FsN7TYHC/IzgtqFIW9uRIDaA8qSfBuCHIs7rfOfkUI0Nt5G71B2HM+VangWCNzI+pOtydWPefCo5M9bIrjwWrYz8d0+gi3jkJ8Mv5qDS+2DCAsOpnOXQ2CHXkB2t6xPHMXpZuZ0tp8DWUmWKMM0gYhWGVAdHZgT2juBYfC4oY88pPcbJgjHgcie1zClM7RTomtmbJqRyWzXY+WnjRzoT01i4n1vUxyJ1OUHrMuucNa2Vjtlr8w43GPK2dzry7lHIKOS+FOL/h193HecP4SVrSfsyOvRovbRrg4x/3h/kakwF1tTq9si3wkf/mH+RqT2UVkzSqRqxRuJCqVKBUqCpRHUHM0KBDkr7LU+XbSvQl6TUNpIVWuStXESuXSgpB0lYLUoWvWFuVfMCK5sKR7auSamCiu+rpdVDUVwpr5lvU0iAG29WeFcKnxJtDGz23NrKPNjpRjcuBZUuShkqHWt/w32aTPrLMiDuRS5+JIFGYfZjh7EtLO2vegH2L/ADq8cM2ReaAp2WvKbcnsxwlvfnHk4P8ApqjL7LYyPk8TJc/SRGt55bGm7MhO9EXGG3Pl/OgnHZbPEo/ePx0H40z5/ZtiI2BSWKQX10ZDa9/EVgOlHBnw2JyzgBlUEagghmJBuPKuxwcZ2zsk1KNI13sbksk8ZOzq1vAqQbeq117SIcs0TD54YeqNp9jUM9nXEQks40v1Y02Oj7efaov0xd8SI1RSz9ZdVXU6qdvhTZHezBCPswwPveVRE23rSQdEcS17oqEj57qD8ASRUo6HtbtTwrbcdtufeABSf6O1ZjpIybm3rarHA+HCaQ5wTHGudxe19QFW/K7WHxrWx9EoQD1mMuDyii1H+JqtYPguBgDjrMS4ewOqDRSSBoARrT9ykIsdsFY7i6hci2eVxkW2ycthsANh4VpnhEEChiNALk9/d9tBZsFhf0iBoUYPnJcs5a6hfPkSKh6YcTMrhO0FQZjbc89u/So0uEWtlLjmIzMQNkGZj5cvt/CszxVyYVRVLMzdY5AJtYWUfaa1UHB3zoJNA+Yxgd69rNf52h3OxF6NJ05KKAbB1uGsu5GlwbbHeqY2o+rJzTkKJNTpTs/4dRpjvOH8JKWvTDFrNMk4ABlzZ9LXKkDMAO8H7KZn/DuezjT+9F/lkrapWkzE46W0af2vLfCR/wDlH+RqUPV04fawt8NENNZf9DUq0jrz+plUzf00bgV1TSpMp0qcQipOr0rNqNSjRXyc69K6VNltvXCOGNl7R7kBY/dBrlbOtI4rzJfuoph+BYl/dw8x80K/5rVZ/wDjGMt/+M/xT81FQn8FeSH0ArEakEXhrRj/AOOYrnh5dO4A/garzYGVNXhmXxMb2+NrUXCXtHKcfTKPVVK0dhUqkHS97eVWsFhhJPDG3uvIqnxBOo+AI9aCjboLkkrDXRHoaJ7TYm4iOqR7Zx9J+5TyHP7KYLNDhwA7RxIBYAkKBy0BodxpXSTMxxAhyjKcPqUI3zoFJIOliAbWNwKzki4eNmnjxUUjAWZgVTFWHd82Q6+4yA+NelCKgqSPNlJzd2b1ZhkZ17YCkgLrewvZe8m1BRxaQ4Z3ZVizL8k8LGfUjQZFQEsO6x515wzh+KwgyJlxKEk5ndo3W9zcg5lN77KF8qvydHIXJkyNFKbFjDKyEn94plzeoqqtolsmY/FcSTEp1bYjFRsNxbOv94IqyqPMLXvDOECcOqCCQxW1eJgj5r/s5lCOrDLqDntca61s04KseZ4wGnK2EkxaQi17C975bnZSKFy4/FRTIZWgZCMrxxGVm7wyLlJDa2NzY6bWpGvo2rakScBwWIS/XdhCoyxdaZirC+YiRlBykEdk32NLzp/Cp43CHHZ6kOL8yiSEXv4gH0pi8W48yFVyIpYmwkY5rDS6ogLHW3dvS29qeGd8Th5JLg9WyhsuW+VlNwtyw0e2tCcopBhFuQJHyYwzrYFsG2Y8z2wRfx3qtiOIMQDfUMDfxv3VBOxKk5icseUX5KLADTlVroVh1nx+HjdQ6FiSDtYKTr8BWStbRsb0JlZ+OYhhu3hVUDEPtf4/1r9B4Tg0C3ywxj+4v9KrY7o5hsQpEuHicDa6i48iBereOyPfTER/Zk/z3C+LSAfzFSDBKNWxEWm+Vs3xsa3nGvY3hXBaCR4W10YdYh+NmHxrJz+zziODJaJEnU2zBCNbd6NY/bReHYCzKyhBMkcoMbrIQuvqSdL77Cq54g7SkgAM2YfDTT0Y1JHKgSdcVCIJjkCCRWU2BJbKWF77bHlQyTjSqfk41uPnte5ubt2eV9u+kWPfgd5FV2E5MRPiI42JC5QFUk5QFC3drnzA9RQWfj0cTMscSvY6O7HXQC4UAWGnfVTivEJcQwaRr2FgLAKP4QNqGtBrfetEMUfZCeZ+i3PjJMQ4uAT7qKosNToAPE86/Qfsg4WuGinjFibpnbvazX9BsKTfs8wAMzTMOzCPixvb1AuaeHs1e4n80/BqDn/0UUBQ/wCbkzr2pj5CH/y/6GpaLAdaaPtJW8MQt/1P9BrDcI4S2IlEa2FxmZt8i3tmtzJOgHPXurL1EHLJsa+nko47YOwuBeRgkal33sOQ72OyjxJrVYH2fOwBnlydyR2LW8XYW+C+tbHA4CLDQ5UGRBqWJGvezsdz4muJOLxdUJYg863NjAufY2Pu6b1WHTxXJKfUSfBQwnQ/CREERKx75O2ft0+Ao5HABYKAumwAA+yg0/FJpTmwqwyRjRiHzSjw6tsoDeDNVbBcfV5ThpUlY2GskaxNruuQkFx+8gIqy0rZIg9T5ZqCRe2l+6+vr/vlQbiPSCKBurkJRj7mcMEa3c4Ug+POoMb0fw8LhoJTg5JDuhAR2H00fsMfKzW51DiJMWCYZ8KMQrKT12GISxGl3SU9hu4qx2NM38AjuLjE0iuY1hkHzXw0qyMP4kky/YaADj08eIu6BJm0VnaSNXH0ermBUEn6LjzNEOEdEpGkMmLjhk3ClrtKo+b2lsAe/c+NaThvBI4swvK6n5ssjOovyCsbW8KTS2M2kDsPImLsmKwLRy2vaSMOpt9GVbg+RIPhUGO6CRZ1eB3hdSGX565hscrai3gRWjl4hGhEYcZtBlHLWw29BUAxkzSgLDZBozyNY93ZA/E+FM4xYqlJcBCC+ma2bnba/h4V6cOpa5VSRsSBceu9Sha9BqtCWeHwoNi+IzKO0qRAmykkyEm2llQC58L0aFcrQa+HJmZ4hISo6wkKoJLzS9Sp80TtEeBqv1LOnyAdwV7IT5CHW+pYds1qJMFGSWKKWa1yQCTbberAFJovkbWZ7D8DcXu4iBI7MC2a3MPIwLNfntWb9pHAETDRGNdVlFySSTmDLqTcnUimDiHVQWYgAC5JOg8aCcRnTFxBEiaaKQi7XyAW1DAnU201FCcE4tDQm1KxD8bhKROw5gA+rD+lEfY/IP7Q6xycscTcidWIVbAa3OtMyX2b4eQASNJa98qspXuG6gkgUV6L9EMNw9pDApBcAMzNc2U3HgBrep4scorcpmyKT2LMOJmkHycIQNs8raj/APWNT6kV9h+G5/20rSEHVQQFBG2i6+Opqni1xE3WHrkTD7oSjoxPIFg2qHYnKL3076HYXhokdCEkcqMpZDliDWHaRj8ruouAT607e5NI2LJ2bf70obj8ckehNzf3V7Tamw7IuRc17Jg2K3xE2VR81CUUC1u0xOY6+IoJiOlmDw/YiXMAbMyWAH8TMRc35E3ppPYCXwN4zCpMoEqBlO6ut7eh2rI8Y9mWAmN1jaE98TWH+EgrWpXjELx9ZmKr3OrKfQEXI1GovvQ7F8XcgyKohhUZmmmHL91Lgm/jblvelbSCk2LHjfsiliDNFiY2VRc9aOrIHeWuV9dKzHCeixbtSt2RsE+d435A8uflTD4vxCXHuMwyQr7qfSI+fJ49y7DxO0OKdEBAte3Os+TO6qJpx4FzIy2JlaJckYVEHzV8t/E0xPYtOWXFX5NGPuvS54gxAzMbDnemD7Do7R4o33eP8GodPvKw9RtGjV9OxeOO/wBMn4IaDdGOGSnDmSGQRtJKc91uWRDlVA+6Hc3sdWOlEfaNOEhjJ26wj7hof0F4mq4RQ98pZyG1O7sTe3LxqzruuyKT7WxZxHRuRWzo6T63y4nMWB7kmTVfIqaq8VfDA/8AMJLgJZOz1kTZQ5t8147q5Gtgy330rXLMGQFSGB5g3H2VK67d+tu/lzqulEr+mMj4A6spEUU2YXGIVnw842sXOpa/pttRlOBs4aPEzDERHRVeJM4uOcg3IPMKDtRfEOVF1XM3dcD7ToKrYZ53IJVYl7j22OvgQF+2uo6zmDo9h41QFM4XQGZmkI5byE0Mxswjkzw4mXVjnjQCdNNxl95Dy0PpRXFcGSRj1peRSb5Ga6/4QBz/AAqPG8MZgBDKcOL9rq0W7W2sTtzFdJMCa9kGJ4lLlJskAuApmN2N9T2VO/L7a+kBlQRsJJgwLK9skZB2ViNba+dXcLwWKNs4QdYb9om513og63BFyunvC1/MX/nXKL9nNr0DeHYV4wBaKNbaxoCdeRzG3jyovasni8Hio3znGIEt77qANAbZ4z2Wv3oUPgaMYfiGfJlVzce9kKJcaX7RvYnbfSimkc02EydarYziEUVi7ot9Bc6k9wG5OvKgs2NkDFMROkbN7keHVi+/Nmve/wDCPOpsKgUMzIsOwV5HUufFs3P1N67V8BpLuF4mZCMsThDfttZRYW5Hta3005VZweNSQHIQ1jY276AmBXLXjlxDAnWSyqCOSg2BHjY7V1LJp1TEgWssOHU3sDr29LA7EaUNTDpRpHOlQyYUNbtOP4WIoTI8qKACkKLopa8jta3K4tz5k1dgxYdTnQqoHvOAoPoTf4012CmV8XEg0bESD93MrH/CVJNWMDKb2+VYfSdQoH2A/ZXmFx0Tg/o5R7GxymwHmQPwrqRliBlmcAAXJJsqjwH+ya7+nGX6ZdK44JupklaIKgdspCs9wbBTuFAGttSSB31h+iPS2VuIRRwSSyxuxDo7Fhl5t2zcW30PI1f9p3SPD4qHIoXsspDto5sSLBbXAsx3+FLTgGJ/RcdDJmZQjakaWBBH9KhqTd2WUajVH6NxvBu3nLysRc3sr2/hB29BUmDxca3DzyX7pex+KqKzuH6atGy9cAYScryWymO+zMNil9CdLb1oOIRTvYpKixC5YKmZ2FhYKxawJ77c6eMk94iSi1tIqdIFwzEdZPIrSAIqRyk5r6W6sXB87UNThJjjXsm0ZIEs6iXEZdBZQi7chmvVnD8GkAPVKMMt7lyetma+4zNfL8TXvFuIYbALmtmlYaLmvI/dqdQvidKDd7sKXwhmARBNJeFVUnr57GRbkWUJay+XwFY3inEGxUgPaEKm6K3vORp1kn73cOXntXx+NlxcoknINtUjF8ifw95/eOp8K5xePCHcC1ZJ5b2Rrhi07svzvkTuAF6zfXGcm2iDu3Ov4VRxvGWnzDPljG9uflVKbiZy5I+yo27/AFpNDkU1qJJx2cE5FPffx8B4UyvYc4KYu2waMD/C9J1rlrC5Y7mnP7FcL1ceJGxzRn7rVqxJRaRlyyck2XPbPLlw0B/73/1tQjoVPmwMfgWv6Oate3eS2Fw/jOf/AObVgeg/S1MOjwy3CFsyNa9iRZgfDQH402SL1NiY5bJGokxLwSFonZb6kg9n1HPej/DenxuFxEYBGuaM7eh/kfSgCzKwDKwZSbdkg37rWqlisNm5mx1056/G9ZVOUXsatEZLcbPDeLwzgNFIr23AOo8xvV1m1pGnDtGwYMQRqGHZb489+VHsB08nha0yiZbjU9l+7caH1FXh1Ke0iM+ma3iNpxqKimxCRqzOwVRqSxsKz/CemeFxJAEhjY/Nk7J9DsfSjuXxHxrSpqW6Mri1sygOPK2kMcs5te6LZdx857C+t/SqfFZpdVbERwDTKIxmlIzAD3zZb7bHU0TxuBEiZc7oO9GynuI05VXbAtHlGHSJbgAs5YtYchzOl9zQkmMqKeFQlFWOBjlYnPi73vzYA9o/YNq6xQV3CPJJOblurjsFAsNHykXA5BjrXUzhJct58RJrdL2UKdNdAnx10rp3cH5V1gBHZji1a99TfL3W2FKhiwqsUAa0Fh2erIZgBY6Fh3CxABqkjKTmSIyki/XYhrLyta4572AG1SdXlzOiiI7NNMe0B9IAnwvrYVC2Lhd2UFsU9r5B7gze6SfdXTmTy2FcdRYDZybs05BsFhsEGmzEHfxJ8q4GJ6mMrI8UCg2VIhmbXYEW335a1xiZpcwVpurudIYVRpTfbU6Be/T1qP8AQ1VGnEXUtv1pQyTakXJVQTf1+Fd/gC0Jb9oJ1IGonnALaWuQrG/qe7aqsuEMgDZHxhzaGVurjBsL2W1iO4gNQ9uP4dZVdYjMfc69nS5OwEZ/ZgtzXMh20rWQ8XjKqzZoyxsqyqUYkb2VtT6UVvyDdFccGJI62RioFljTsIvopuTy1NAvaRjmw6QSEFoQzBx3MQOrY3voCGHmRRjFcWZgWQLHGBfrpjlX+6Dr6m1Z/p1CZsG8kY64oQZdwCoBzdWDzGh07qE60tIMP2TZkm4tBKvbjQq3LKGHjrVaPo9hHkEoLAjUANt5Zr1hjIA10uB4n8fGrY4nIADvy97T7KyaZo2aom84hxNQhVSSLW11P270Q6D9NIYMG0Uhd2SRhGiqxOTQqNbAAXIFzypfx8U7N8hJ7u7zIFS/22AvZQh9zflSwlOLsM4wkqGDxDpRisStlAwsXMhs0jeGa1lHkCfGshxbicUR7IzsedyWJ2uSdT60BkxeIk1Z2C997C3hVXFMBqN/pX1PkTrTPVN7iqoK0GZ+KlRdyFOtxz8PXwoFj8aZTdiQtQK43sB+8SWPp3VyQulvt/pTRxpCyyOXB11mthsNv999dBSf61PhuHsbHLl/i/ACtdwDoZPMy2Qoh3kkUgD+FTZm+weNFveogUfcjOcLw6qVuygsQAWIAuT4n7TpTu6AcLEET2lEmfKxKsCgtmFlYb+J/Cg7YGDDRSYeOITOwHWZzqRfd2Gi25AWtR/obis/XdoMwZQ2X3R7xAXlYd43psUUp2+RcrejbgzPt2kthsMSFb5c6Ne37FtdO6kQ9Pr24x3w0HO0xJ9ImrA9HOM4KMWbD9W9wC47frr2vhVZSqTJxjaMzw3BYpAJI1kVTztYH0O49K02C4+bZJl5asux8bHX4UwMNLFImZHEinbKQfDXut42NU8fwWKUWEAN79onL97e1Z5/lyaIfiCsLMktsjBgfG9vTlb+dfTcPDbH8bjyPfQ7F9FSG/5eW7jcDl3ar/Ouzi8Zhf20RkUfPisSO+4X8TapaEyuqiPF8Gtp4+g+PlV/g/GcVhtEZig+Y4uvpzHkKk4fxqCY2VwG07LDKfg2/pUzYYMNPHUb/GhTi9g2pLc1PCen0LjLMphbvOqn1Gw861mFxCSIGjZWB+cCCKT0+EFwbEA9w2vfxtvVeF5YTmiZkO99Rf0/larR6mS/bcjLpov9XQ7JAToe7lf+VV3wxUfJAdZbd7nnzO9vC9YLAdPZUsJ41caWaM2a3iux+ytdw3pNh8Qw6uQBvoPZWO2gB39K0RywmjPLFKJxjMM6vGXEs7sMuVBli1OrNyuB3m5qeDgrHsyEIim6xwXRbdzEat9lFUOu/wAa6U638N6poRPUyvw7hsUAKxoq37hqd9yda4x/F44FzSG2tgACW1/dXWocUJyX7SrGNQYwTIRzGtwPMUGw+GZFaRFjwoOrTTAPIxGxIuMthc787WFByrZHJXuy3jWKyGTJDhxs8z5TIy72UDnexu1/KqWDEhGdEZObYnFAdlSNerW+mmuthXkDKW6zC4czyX6tp5myp2dzqbnX6I5UaXgokIbEsZWsRlF1jsd7JfXbdrmkqx7pAmKCN2zxiXGyKt1kkZeq1OytbLuvIG1FMThXaKRsQ7BWjYNHELhAQQSpC5mNvCisUCooRQFUCwC6WHhWQ4v0ZlD9YJFnsN5maGUKDeyzwkafxIdqfTSFuxG8Z4c0EzJmWQCxEinsuCAVceYN7edUrkC2w5Abf+6bmP4fwZWeFsQASQwYzhihN8wVrE27w1x4CsT0nwmEiA/RJnmfMQyuq5QoB1DAKeQ771F7MstwHDPpzHhUqzNy1ol0Q4UmLGJMjMnUorgJluwYkG5a9rWHxq7jMHg0RCr4ok7plQEafSYc6lKkykbZnmVmHunzsajg4c7kKqszbWUEt6gXtW4GP4bFEmXDmRzfMZiWK2t829tb1qOjfSCGVRFhYgJbX7ahEAvuLe8B4UYs6Uf4YTDdBMW1rw5Bp+0ZU38z/KtRwj2YMrDrJQvf1a5m/wAT6D4UZ4rxPDxMiySDFTXYjMQI0v8AS5fHXyqnP02SEl2kbESMBaKMZY09TvbbNzo3BbNgqXo1HDujuHw7dhBm+m/ab4nb0ql0g4rFYqJyt9wtixHd3gX7qwuM6azuD1hVbk+4DtqKE/pAbUsTfmRr36iknnSVRQ8MDbuTCWN424JSH5NC2y+81ubnvrZeyQdnEknXMmwsBo21LnNcGwv50xvZBfJiL/STf+FqTp23kQ3URSxnPtqkIw0IAvmka/h8mdaSi35i1j321p5+1/N+jw5bftDe5tpkPfSd/R2Nl6sEd63Pnf8A9VfLKpshjVwRzg8TJEc8TlDfXLpttcc6LQ9NJMy/pAEiDu0Pnb3SfOhmI4Zl0XQ+W/hQzFXU5WBVh37/AO/GljUh5XEb/D+I4acEQyJa1yMwDDzXcee1U+IcbgjOXMHI0yqQ/wDit2fjSu4NIBiI7g2LWI57WrS4mQA6KF9NfS+lJk/F0Pj/ACVnvHuLnE7xRoo2dhduex0t9tAsD0lngJCtnQaWa+3nvRNBJOSIkLW3IBNvNiLCuZuiM18xAdrXZVYAr53owkq/IWaf/kOcN6WwTABz1bX2bb0OlHjhw4up8RYjkb6UtsVw4xgB0C5l0vddb873zDyr7huNngGaNyoBsQdR4aUNMXwdqa2Yx5cDytbltvVGfhmtiLkcjy5XH++VVuEdPI2GWdQjfSGq/wBRWpw0kUtmRlZfA3Hrag8aHWRg/h/F8ThjlRyVGytqD3jU/hWp4X03RjaZCn7yAlfHxH20DfCf7FqqfofmR3gAWpoynDgWUYT5GZgcdHKCY5FcfusDbzsahxkUb5RIgcg3UZb2P8vWllisGcrlCyuVIDKSra3tqLelFeE9L5IVWKSPrEACqUuHsAANicxNXWdPaRB4Gt4m5ixAK9lHAuR7trWNtBvbyFWExcYAJdQOZLAW+NCOjnGoJIwiPqpICSEB7X0uOelGHwkbHMyISRqSoJ+JFWi0+CMk09wLJ0jMr5MLH1un7U3EQN7bj3rcwDSvx/ToO7tOJuuVciKjRmPMpN2tlNh8b0y+l3B454TEsjxubBVRyq3OgLKPm7+dqwWM9mkkEDyNMrOgLBQpsFGp13J7hao5NVlcen/DK8Pwn6ZNnLqWc3YlfnHkQLfZvaj68EMUyhV9xw2utx3e7bW50odw/AyYhGaPCSLGBnIVGAsmoBz2Fxc6g63rS8K4yjqHjlBTmGLFr25XIt63rK0/ZqX8B3Q6CNOIzCIBklw+bLyNmHI8t/jX3SjgobM/WxxLcXVr3GltOVz3mu8V0bWWYzxYloMy2IiI0BOtjfYnlQ7HdCl0MbSOToWZ81+exqjqhFdnq4bB5SjSgqut0Ksedtef/uhOM48UAGGQog0Y3BLD6LHuOulWj0WylBIzDMQt2tlzHZWy6gkDS+9fYXgkMjPdTGsVr2AYuS1gEs3Px5mppDu2iKO8satkEN9gTm7NtCL2Px86+TD3/ZKWPNjt9n4Uw+F9EM7q0yZI1AEaA7jnm7/I0ch4ThklAWQXjN8oZLp56X+NMsLe/AHmS25F1w7opKzaIxvuSLDwGtq0GG6Au18zZTz0v6VssFjw1yHjkW5UumliDazjW2u57684lxVcOrSzZVRdyX18lFtTfYA61WOCC5IvPNvYCcP6EQLcuWe3fYD7KO9GcThy00eGKlYiqvl2zdrS/Mild0p6ZS4wmPD5ooD7x2dz42PZXw3761PsbiCx4gD6Sf5TTY5QU1GKBkjJw1SLntalKww2AuZTYtsOwTfek5jhkJfQknQgMo+J1PoadftLa0URsD2zoRfdCNL0smgWwLE3NgCcoHqLfzqOeVZLK4I3jBOAxEjR3zOW5gKduZBPzvHauF90Z0OYnVMt7i+4N9DRl+GXOUOASLj+Y/CiHEuB4h8hVo1voUj00Gx13bf+tSTss1Rmo+j8bMXSTIQ3usp0vsdNhe9H8P0chiKtLMjhtbk2Fxa/Z1zetRYXhbRqZJVXKNxIWzE3sLqtiaI4wwzLm7GYN2Qj5LEDcoe1p3+NHU3yDSlwS4biUCOVV2eNQCzxJdb93ZOn4a1YhwsLgzRs3IE5hYEi4FtORoBNhJXEmWMhmcEsWUAkcitgWudRtfx0qHiHFZFlS8Sqym0jxHssu2Uo1luNdT5CitwPY1P9mJIM75SLajU+Ol7i/fQ7GdH8G47ByORcBrgKe4qRvfxG9VeBY92mCSs8SSG6HcmxAIzE2FzrtzsKs8Z4gsGLjjjctdTn16w3LAAC3PTUeVH0D3uZXivRjFRuDkLhtFMa6aDYDvtQuOeTDSdhnjYemviL2NbuBsQ5VknhsGzZrkkg5gb6WGngDcCgfFcVAY8vVgdW17SZzI99DZuQGugFMp+hXAt8K6euumIS9vnJp9h3rXcM4zDOLxyK3eL6jzB1rAYbo68sbNkyNoVjN7lLXLWNyAO82qnjujs8IWRQcp1Dqfs02O5saNoFMaroNdR32HcOf+/GhKcOsC3NjmsNQosBZfC3dbU1hsD0sxMGkgEi7Wca93vCthwnpfhpgAzdW2nZYhfQHaucbOUjmfBnnp3EeA1Pnrv5VPhukU8RVTeZdwsmuo8Rr+NEmQMLqRroPI/79aG4rDNmCpYtzuNCByvyNS3jwU2lyarhnTLCOAjfInmG90nl2u7zrWpIrEEMCCLgggj0NJTHYPW63N9fH4WvXGB4hNhj8kzjXUcr92U6VWPVOP7InLpk/wBR3SMNQdRbUd/hS84dwDh0+IeOBnEkbEG1iBpcZCOzb48xXXCPaNyxMZ39+Pbzysb/AANbDg3FsLPdoJIyTuosG9V0ar6oZDPpnjMZgehU2dgDkiVjZnysSORAHLfe1UuL8KjePLgo2lkBv1xkYBDc6EixGmw8fGmamFHaa7AnexuD6G4+yhj4NZI3iYmMg3zIQpYb3At6HTeg8KXAyzN8i5w2HxMjRQYjDpIA65gCZNL6lmubWvfWtPPwdsPhutiQSspDRqUAKKOSqxsDfck86vYros9o+onaCIasqDtNrf3r6X1vRfh8EqpaZ1lN9LJYAcge/ShDH9DPL8M30J4rjZwHxCxiLXKwN200sCpN7HvFA+MdFOJSlVDQjIbo4azEm1y1hv8AjWr40+JgZBh44EgQalmAUC+pIFrc9PtrJ9IenzyXjw1lAHam1uTzEYOw8TrrQk4pfl6DBSb/AB9liPisPCIzHZJcUbllS9gTreQ7D8bViON46bFMXnck6sqC4UbaIvoPGoYorm5313PM8yTV3OqoDIQb20A313ty76yvK3suDTHGlu+SvhoQoBc2777Dz7h40y/ZLOrDFZdg6D7h2pcxcWBjmjljbLJaxUqCBzuTvrbTat17EY8seKsSV6xMt7X9w7gbeVW6eK12S6iX4UGPabHIYoRErs2c+4jNpk3NgbDzrGtw/EMtykjMF2ZHA13sAl7/ABp0kVE+1aMmBTldmeGdxVUIqPhWNNwYjr89oWHwNr+lqLx4TFoQFjfLaw+SlOnicoA8wO+nCor470vjL6M+pfwVX9lzT5TiYFyi4IWOQPrtY66f0rwcNaKU9ThmCke8UdmJsDcHkvnvTWr21Hx0L5DE9xDB4o3AjkALAuYo26wjfs5tL3G55XoQeD4hm6ow4gxHtZ5IHzKRqb2Xnpp309V518NjQ8ZfRvJfwSB4PMVyPh5ZEUXVeqcKWIOuwOhG1rbVTk4DiSUYQyxmM9lIo5ANSLnMR7+gOtxpyp+INq5euXTV7OfU36EjhuCzR3RYsSkZvmtE2YnlZiDYm5q7g8FKujYaZ2Q2V2he5Un5wyi5tz8+805gKjeu8b+neS/gmcfgpSAeoxWtwwSOQZhodgNgNLc6CLBiMpvg8Z1guFIilABubE9kkj/1X6B5+ldLXeMvp3kv4fmmTguMkRi+DxDMT9RILHW5sF5/yqOfoZiktbCzvcX0hk0+yv02K8caU6w17Eea+UfmvB4LicJ7GGxai+imGRlHplrTcI4jijpNgsWh+kuHlI+GW4p2LsK9eueBM5ZmhSvhJpM3/LzC23YkHcbi47vtvVDFcDnJN4JvDLG3x2p1iuTvU30qfsouqa9CJfgWJub4ec+UT/0qD+wcUDdcNiR3ERvcb87U/wBRXtqHhpew+W/gnuE8b4thxlME0q7ZZIZCR5OBf43rZ8M40MQqrLhsRC6kWZ4XtcdzBdL+Nt61oFe2q0cTj7sjLIpeikxUgj/S1U+K48Qx58kkhF+xHGzsfQDTzNGa+AqrWxJMRXSGbimOYB8NOkY1WJYnsO7MSO0fH7KqYXo3ixocLPr/ANtu6v0BavgKzy6bVyzRHqHHhCEx3RrF5DbCzs1rCyfH+nrU7fp3VdU/Dp2uLXSJlsLeR1H8qelq+Irl00V7OfUyZ+fpOGYh0dTw/FZwvYZomzZjpqygAqLc++t97I8LJHHiFlhlh7a5RIrLcZTqMyjS/nTDtXhFPDCouxJ5nJU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xQSEhUUExQVFhUXGCAYFxcXFxocHBwdHBccGhsaGRwaHSggHhslHRodIjEhJSksLi4uGh8zODMsNygtLisBCgoKDg0OGxAQGy4kHyQsLCwsLCwsLCwsLCwsLCwsLCwsLCwsLCwsLCwsLCwsLCwsLCwsLCwsLCwsLDcsLDc3LP/AABEIAJsBAAMBIgACEQEDEQH/xAAcAAACAwEBAQEAAAAAAAAAAAAFBwMEBgIBAAj/xABIEAACAQIEAgcDCAcGBgIDAAABAgMAEQQSITEFQQYTIlFhcYEHMpEjQlJToaKx0hQXM2JywdEVgpKywvAIJENjc+EWwzSDs//EABkBAAMBAQEAAAAAAAAAAAAAAAECAwQABf/EACYRAAICAQMFAAMBAQEAAAAAAAABAhEDEiExBBMUQVEiMmFxI0L/2gAMAwEAAhEDEQA/AGl0s6Spw+JZZEd1Z8nYy3BIJvqRppWVHtgwv1OI+Cfmrv21j/ko/wDzj/I1JUCoTm06RaEE0Oke13DfU4j7n5q9Ptcw31E/3PzUmUFSham80iixRHF+tzDfUz/c/NX362sN9TP9z81J/LrXQFL35B7MRv8A62sN9TP9z81efrbw31OI+5+alEK8C0O/IPYiN79bOH+on+5+auv1rYf6ib7n5qUIFdCg88xvHgNz9a2H+om+5+avj7VoPqJvufmpRlK6tQ8iYfHgNr9a0H1E33P614PatB9RN8U/rSqArk0vkTD48BrfrYg+on+Kfmr39bEH1E/3PzUqAtcU3fmDx4DbX2rQH/oTfc/NXX61MP8AUTfc/NSiLGvs1d35ndiA4Yvafh2v8jMLC+uTl/ern9aGH+pm+5y/vUqcEff/AIfxNfCZbxhnVL3GZjYfgeVDv5LpB7GOrY2/1lQZA3VS6307N9BfvriT2n4dQCYptbfQ5/3qXvDOAPiEz4eaGRe0twWtew718qG8Ww7QyiJx2lyA2NxtyovNlXIvZxPgZz+1fDD/AKM/3PzVx+tzC2/Yz/BPzUn5W/DX41XbwFPHNNiSxQQ5H9sOFH/RxHwT81Qv7asIP+hifhH+ekriNr1Tferxk3yRlFeh5n23YP6jE/CP89FsN7TYHC/IzgtqFIW9uRIDaA8qSfBuCHIs7rfOfkUI0Nt5G71B2HM+VangWCNzI+pOtydWPefCo5M9bIrjwWrYz8d0+gi3jkJ8Mv5qDS+2DCAsOpnOXQ2CHXkB2t6xPHMXpZuZ0tp8DWUmWKMM0gYhWGVAdHZgT2juBYfC4oY88pPcbJgjHgcie1zClM7RTomtmbJqRyWzXY+WnjRzoT01i4n1vUxyJ1OUHrMuucNa2Vjtlr8w43GPK2dzry7lHIKOS+FOL/h193HecP4SVrSfsyOvRovbRrg4x/3h/kakwF1tTq9si3wkf/mH+RqT2UVkzSqRqxRuJCqVKBUqCpRHUHM0KBDkr7LU+XbSvQl6TUNpIVWuStXESuXSgpB0lYLUoWvWFuVfMCK5sKR7auSamCiu+rpdVDUVwpr5lvU0iAG29WeFcKnxJtDGz23NrKPNjpRjcuBZUuShkqHWt/w32aTPrLMiDuRS5+JIFGYfZjh7EtLO2vegH2L/ADq8cM2ReaAp2WvKbcnsxwlvfnHk4P8ApqjL7LYyPk8TJc/SRGt55bGm7MhO9EXGG3Pl/OgnHZbPEo/ePx0H40z5/ZtiI2BSWKQX10ZDa9/EVgOlHBnw2JyzgBlUEagghmJBuPKuxwcZ2zsk1KNI13sbksk8ZOzq1vAqQbeq117SIcs0TD54YeqNp9jUM9nXEQks40v1Y02Oj7efaov0xd8SI1RSz9ZdVXU6qdvhTZHezBCPswwPveVRE23rSQdEcS17oqEj57qD8ASRUo6HtbtTwrbcdtufeABSf6O1ZjpIybm3rarHA+HCaQ5wTHGudxe19QFW/K7WHxrWx9EoQD1mMuDyii1H+JqtYPguBgDjrMS4ewOqDRSSBoARrT9ykIsdsFY7i6hci2eVxkW2ycthsANh4VpnhEEChiNALk9/d9tBZsFhf0iBoUYPnJcs5a6hfPkSKh6YcTMrhO0FQZjbc89u/So0uEWtlLjmIzMQNkGZj5cvt/CszxVyYVRVLMzdY5AJtYWUfaa1UHB3zoJNA+Yxgd69rNf52h3OxF6NJ05KKAbB1uGsu5GlwbbHeqY2o+rJzTkKJNTpTs/4dRpjvOH8JKWvTDFrNMk4ABlzZ9LXKkDMAO8H7KZn/DuezjT+9F/lkrapWkzE46W0af2vLfCR/wDlH+RqUPV04fawt8NENNZf9DUq0jrz+plUzf00bgV1TSpMp0qcQipOr0rNqNSjRXyc69K6VNltvXCOGNl7R7kBY/dBrlbOtI4rzJfuoph+BYl/dw8x80K/5rVZ/wDjGMt/+M/xT81FQn8FeSH0ArEakEXhrRj/AOOYrnh5dO4A/garzYGVNXhmXxMb2+NrUXCXtHKcfTKPVVK0dhUqkHS97eVWsFhhJPDG3uvIqnxBOo+AI9aCjboLkkrDXRHoaJ7TYm4iOqR7Zx9J+5TyHP7KYLNDhwA7RxIBYAkKBy0BodxpXSTMxxAhyjKcPqUI3zoFJIOliAbWNwKzki4eNmnjxUUjAWZgVTFWHd82Q6+4yA+NelCKgqSPNlJzd2b1ZhkZ17YCkgLrewvZe8m1BRxaQ4Z3ZVizL8k8LGfUjQZFQEsO6x515wzh+KwgyJlxKEk5ndo3W9zcg5lN77KF8qvydHIXJkyNFKbFjDKyEn94plzeoqqtolsmY/FcSTEp1bYjFRsNxbOv94IqyqPMLXvDOECcOqCCQxW1eJgj5r/s5lCOrDLqDntca61s04KseZ4wGnK2EkxaQi17C975bnZSKFy4/FRTIZWgZCMrxxGVm7wyLlJDa2NzY6bWpGvo2rakScBwWIS/XdhCoyxdaZirC+YiRlBykEdk32NLzp/Cp43CHHZ6kOL8yiSEXv4gH0pi8W48yFVyIpYmwkY5rDS6ogLHW3dvS29qeGd8Th5JLg9WyhsuW+VlNwtyw0e2tCcopBhFuQJHyYwzrYFsG2Y8z2wRfx3qtiOIMQDfUMDfxv3VBOxKk5icseUX5KLADTlVroVh1nx+HjdQ6FiSDtYKTr8BWStbRsb0JlZ+OYhhu3hVUDEPtf4/1r9B4Tg0C3ywxj+4v9KrY7o5hsQpEuHicDa6i48iBereOyPfTER/Zk/z3C+LSAfzFSDBKNWxEWm+Vs3xsa3nGvY3hXBaCR4W10YdYh+NmHxrJz+zziODJaJEnU2zBCNbd6NY/bReHYCzKyhBMkcoMbrIQuvqSdL77Cq54g7SkgAM2YfDTT0Y1JHKgSdcVCIJjkCCRWU2BJbKWF77bHlQyTjSqfk41uPnte5ubt2eV9u+kWPfgd5FV2E5MRPiI42JC5QFUk5QFC3drnzA9RQWfj0cTMscSvY6O7HXQC4UAWGnfVTivEJcQwaRr2FgLAKP4QNqGtBrfetEMUfZCeZ+i3PjJMQ4uAT7qKosNToAPE86/Qfsg4WuGinjFibpnbvazX9BsKTfs8wAMzTMOzCPixvb1AuaeHs1e4n80/BqDn/0UUBQ/wCbkzr2pj5CH/y/6GpaLAdaaPtJW8MQt/1P9BrDcI4S2IlEa2FxmZt8i3tmtzJOgHPXurL1EHLJsa+nko47YOwuBeRgkal33sOQ72OyjxJrVYH2fOwBnlydyR2LW8XYW+C+tbHA4CLDQ5UGRBqWJGvezsdz4muJOLxdUJYg863NjAufY2Pu6b1WHTxXJKfUSfBQwnQ/CREERKx75O2ft0+Ao5HABYKAumwAA+yg0/FJpTmwqwyRjRiHzSjw6tsoDeDNVbBcfV5ThpUlY2GskaxNruuQkFx+8gIqy0rZIg9T5ZqCRe2l+6+vr/vlQbiPSCKBurkJRj7mcMEa3c4Ug+POoMb0fw8LhoJTg5JDuhAR2H00fsMfKzW51DiJMWCYZ8KMQrKT12GISxGl3SU9hu4qx2NM38AjuLjE0iuY1hkHzXw0qyMP4kky/YaADj08eIu6BJm0VnaSNXH0ermBUEn6LjzNEOEdEpGkMmLjhk3ClrtKo+b2lsAe/c+NaThvBI4swvK6n5ssjOovyCsbW8KTS2M2kDsPImLsmKwLRy2vaSMOpt9GVbg+RIPhUGO6CRZ1eB3hdSGX565hscrai3gRWjl4hGhEYcZtBlHLWw29BUAxkzSgLDZBozyNY93ZA/E+FM4xYqlJcBCC+ma2bnba/h4V6cOpa5VSRsSBceu9Sha9BqtCWeHwoNi+IzKO0qRAmykkyEm2llQC58L0aFcrQa+HJmZ4hISo6wkKoJLzS9Sp80TtEeBqv1LOnyAdwV7IT5CHW+pYds1qJMFGSWKKWa1yQCTbberAFJovkbWZ7D8DcXu4iBI7MC2a3MPIwLNfntWb9pHAETDRGNdVlFySSTmDLqTcnUimDiHVQWYgAC5JOg8aCcRnTFxBEiaaKQi7XyAW1DAnU201FCcE4tDQm1KxD8bhKROw5gA+rD+lEfY/IP7Q6xycscTcidWIVbAa3OtMyX2b4eQASNJa98qspXuG6gkgUV6L9EMNw9pDApBcAMzNc2U3HgBrep4scorcpmyKT2LMOJmkHycIQNs8raj/APWNT6kV9h+G5/20rSEHVQQFBG2i6+Opqni1xE3WHrkTD7oSjoxPIFg2qHYnKL3076HYXhokdCEkcqMpZDliDWHaRj8ruouAT607e5NI2LJ2bf70obj8ckehNzf3V7Tamw7IuRc17Jg2K3xE2VR81CUUC1u0xOY6+IoJiOlmDw/YiXMAbMyWAH8TMRc35E3ppPYCXwN4zCpMoEqBlO6ut7eh2rI8Y9mWAmN1jaE98TWH+EgrWpXjELx9ZmKr3OrKfQEXI1GovvQ7F8XcgyKohhUZmmmHL91Lgm/jblvelbSCk2LHjfsiliDNFiY2VRc9aOrIHeWuV9dKzHCeixbtSt2RsE+d435A8uflTD4vxCXHuMwyQr7qfSI+fJ49y7DxO0OKdEBAte3Os+TO6qJpx4FzIy2JlaJckYVEHzV8t/E0xPYtOWXFX5NGPuvS54gxAzMbDnemD7Do7R4o33eP8GodPvKw9RtGjV9OxeOO/wBMn4IaDdGOGSnDmSGQRtJKc91uWRDlVA+6Hc3sdWOlEfaNOEhjJ26wj7hof0F4mq4RQ98pZyG1O7sTe3LxqzruuyKT7WxZxHRuRWzo6T63y4nMWB7kmTVfIqaq8VfDA/8AMJLgJZOz1kTZQ5t8147q5Gtgy330rXLMGQFSGB5g3H2VK67d+tu/lzqulEr+mMj4A6spEUU2YXGIVnw842sXOpa/pttRlOBs4aPEzDERHRVeJM4uOcg3IPMKDtRfEOVF1XM3dcD7ToKrYZ53IJVYl7j22OvgQF+2uo6zmDo9h41QFM4XQGZmkI5byE0Mxswjkzw4mXVjnjQCdNNxl95Dy0PpRXFcGSRj1peRSb5Ga6/4QBz/AAqPG8MZgBDKcOL9rq0W7W2sTtzFdJMCa9kGJ4lLlJskAuApmN2N9T2VO/L7a+kBlQRsJJgwLK9skZB2ViNba+dXcLwWKNs4QdYb9om513og63BFyunvC1/MX/nXKL9nNr0DeHYV4wBaKNbaxoCdeRzG3jyovasni8Hio3znGIEt77qANAbZ4z2Wv3oUPgaMYfiGfJlVzce9kKJcaX7RvYnbfSimkc02EydarYziEUVi7ot9Bc6k9wG5OvKgs2NkDFMROkbN7keHVi+/Nmve/wDCPOpsKgUMzIsOwV5HUufFs3P1N67V8BpLuF4mZCMsThDfttZRYW5Hta3005VZweNSQHIQ1jY276AmBXLXjlxDAnWSyqCOSg2BHjY7V1LJp1TEgWssOHU3sDr29LA7EaUNTDpRpHOlQyYUNbtOP4WIoTI8qKACkKLopa8jta3K4tz5k1dgxYdTnQqoHvOAoPoTf4012CmV8XEg0bESD93MrH/CVJNWMDKb2+VYfSdQoH2A/ZXmFx0Tg/o5R7GxymwHmQPwrqRliBlmcAAXJJsqjwH+ya7+nGX6ZdK44JupklaIKgdspCs9wbBTuFAGttSSB31h+iPS2VuIRRwSSyxuxDo7Fhl5t2zcW30PI1f9p3SPD4qHIoXsspDto5sSLBbXAsx3+FLTgGJ/RcdDJmZQjakaWBBH9KhqTd2WUajVH6NxvBu3nLysRc3sr2/hB29BUmDxca3DzyX7pex+KqKzuH6atGy9cAYScryWymO+zMNil9CdLb1oOIRTvYpKixC5YKmZ2FhYKxawJ77c6eMk94iSi1tIqdIFwzEdZPIrSAIqRyk5r6W6sXB87UNThJjjXsm0ZIEs6iXEZdBZQi7chmvVnD8GkAPVKMMt7lyetma+4zNfL8TXvFuIYbALmtmlYaLmvI/dqdQvidKDd7sKXwhmARBNJeFVUnr57GRbkWUJay+XwFY3inEGxUgPaEKm6K3vORp1kn73cOXntXx+NlxcoknINtUjF8ifw95/eOp8K5xePCHcC1ZJ5b2Rrhi07svzvkTuAF6zfXGcm2iDu3Ov4VRxvGWnzDPljG9uflVKbiZy5I+yo27/AFpNDkU1qJJx2cE5FPffx8B4UyvYc4KYu2waMD/C9J1rlrC5Y7mnP7FcL1ceJGxzRn7rVqxJRaRlyyck2XPbPLlw0B/73/1tQjoVPmwMfgWv6Oate3eS2Fw/jOf/AObVgeg/S1MOjwy3CFsyNa9iRZgfDQH402SL1NiY5bJGokxLwSFonZb6kg9n1HPej/DenxuFxEYBGuaM7eh/kfSgCzKwDKwZSbdkg37rWqlisNm5mx1056/G9ZVOUXsatEZLcbPDeLwzgNFIr23AOo8xvV1m1pGnDtGwYMQRqGHZb489+VHsB08nha0yiZbjU9l+7caH1FXh1Ke0iM+ma3iNpxqKimxCRqzOwVRqSxsKz/CemeFxJAEhjY/Nk7J9DsfSjuXxHxrSpqW6Mri1sygOPK2kMcs5te6LZdx857C+t/SqfFZpdVbERwDTKIxmlIzAD3zZb7bHU0TxuBEiZc7oO9GynuI05VXbAtHlGHSJbgAs5YtYchzOl9zQkmMqKeFQlFWOBjlYnPi73vzYA9o/YNq6xQV3CPJJOblurjsFAsNHykXA5BjrXUzhJct58RJrdL2UKdNdAnx10rp3cH5V1gBHZji1a99TfL3W2FKhiwqsUAa0Fh2erIZgBY6Fh3CxABqkjKTmSIyki/XYhrLyta4572AG1SdXlzOiiI7NNMe0B9IAnwvrYVC2Lhd2UFsU9r5B7gze6SfdXTmTy2FcdRYDZybs05BsFhsEGmzEHfxJ8q4GJ6mMrI8UCg2VIhmbXYEW335a1xiZpcwVpurudIYVRpTfbU6Be/T1qP8AQ1VGnEXUtv1pQyTakXJVQTf1+Fd/gC0Jb9oJ1IGonnALaWuQrG/qe7aqsuEMgDZHxhzaGVurjBsL2W1iO4gNQ9uP4dZVdYjMfc69nS5OwEZ/ZgtzXMh20rWQ8XjKqzZoyxsqyqUYkb2VtT6UVvyDdFccGJI62RioFljTsIvopuTy1NAvaRjmw6QSEFoQzBx3MQOrY3voCGHmRRjFcWZgWQLHGBfrpjlX+6Dr6m1Z/p1CZsG8kY64oQZdwCoBzdWDzGh07qE60tIMP2TZkm4tBKvbjQq3LKGHjrVaPo9hHkEoLAjUANt5Zr1hjIA10uB4n8fGrY4nIADvy97T7KyaZo2aom84hxNQhVSSLW11P270Q6D9NIYMG0Uhd2SRhGiqxOTQqNbAAXIFzypfx8U7N8hJ7u7zIFS/22AvZQh9zflSwlOLsM4wkqGDxDpRisStlAwsXMhs0jeGa1lHkCfGshxbicUR7IzsedyWJ2uSdT60BkxeIk1Z2C997C3hVXFMBqN/pX1PkTrTPVN7iqoK0GZ+KlRdyFOtxz8PXwoFj8aZTdiQtQK43sB+8SWPp3VyQulvt/pTRxpCyyOXB11mthsNv999dBSf61PhuHsbHLl/i/ACtdwDoZPMy2Qoh3kkUgD+FTZm+weNFveogUfcjOcLw6qVuygsQAWIAuT4n7TpTu6AcLEET2lEmfKxKsCgtmFlYb+J/Cg7YGDDRSYeOITOwHWZzqRfd2Gi25AWtR/obis/XdoMwZQ2X3R7xAXlYd43psUUp2+RcrejbgzPt2kthsMSFb5c6Ne37FtdO6kQ9Pr24x3w0HO0xJ9ImrA9HOM4KMWbD9W9wC47frr2vhVZSqTJxjaMzw3BYpAJI1kVTztYH0O49K02C4+bZJl5asux8bHX4UwMNLFImZHEinbKQfDXut42NU8fwWKUWEAN79onL97e1Z5/lyaIfiCsLMktsjBgfG9vTlb+dfTcPDbH8bjyPfQ7F9FSG/5eW7jcDl3ar/Ouzi8Zhf20RkUfPisSO+4X8TapaEyuqiPF8Gtp4+g+PlV/g/GcVhtEZig+Y4uvpzHkKk4fxqCY2VwG07LDKfg2/pUzYYMNPHUb/GhTi9g2pLc1PCen0LjLMphbvOqn1Gw861mFxCSIGjZWB+cCCKT0+EFwbEA9w2vfxtvVeF5YTmiZkO99Rf0/larR6mS/bcjLpov9XQ7JAToe7lf+VV3wxUfJAdZbd7nnzO9vC9YLAdPZUsJ41caWaM2a3iux+ytdw3pNh8Qw6uQBvoPZWO2gB39K0RywmjPLFKJxjMM6vGXEs7sMuVBli1OrNyuB3m5qeDgrHsyEIim6xwXRbdzEat9lFUOu/wAa6U638N6poRPUyvw7hsUAKxoq37hqd9yda4x/F44FzSG2tgACW1/dXWocUJyX7SrGNQYwTIRzGtwPMUGw+GZFaRFjwoOrTTAPIxGxIuMthc787WFByrZHJXuy3jWKyGTJDhxs8z5TIy72UDnexu1/KqWDEhGdEZObYnFAdlSNerW+mmuthXkDKW6zC4czyX6tp5myp2dzqbnX6I5UaXgokIbEsZWsRlF1jsd7JfXbdrmkqx7pAmKCN2zxiXGyKt1kkZeq1OytbLuvIG1FMThXaKRsQ7BWjYNHELhAQQSpC5mNvCisUCooRQFUCwC6WHhWQ4v0ZlD9YJFnsN5maGUKDeyzwkafxIdqfTSFuxG8Z4c0EzJmWQCxEinsuCAVceYN7edUrkC2w5Abf+6bmP4fwZWeFsQASQwYzhihN8wVrE27w1x4CsT0nwmEiA/RJnmfMQyuq5QoB1DAKeQ771F7MstwHDPpzHhUqzNy1ol0Q4UmLGJMjMnUorgJluwYkG5a9rWHxq7jMHg0RCr4ok7plQEafSYc6lKkykbZnmVmHunzsajg4c7kKqszbWUEt6gXtW4GP4bFEmXDmRzfMZiWK2t829tb1qOjfSCGVRFhYgJbX7ahEAvuLe8B4UYs6Uf4YTDdBMW1rw5Bp+0ZU38z/KtRwj2YMrDrJQvf1a5m/wAT6D4UZ4rxPDxMiySDFTXYjMQI0v8AS5fHXyqnP02SEl2kbESMBaKMZY09TvbbNzo3BbNgqXo1HDujuHw7dhBm+m/ab4nb0ql0g4rFYqJyt9wtixHd3gX7qwuM6azuD1hVbk+4DtqKE/pAbUsTfmRr36iknnSVRQ8MDbuTCWN424JSH5NC2y+81ubnvrZeyQdnEknXMmwsBo21LnNcGwv50xvZBfJiL/STf+FqTp23kQ3URSxnPtqkIw0IAvmka/h8mdaSi35i1j321p5+1/N+jw5bftDe5tpkPfSd/R2Nl6sEd63Pnf8A9VfLKpshjVwRzg8TJEc8TlDfXLpttcc6LQ9NJMy/pAEiDu0Pnb3SfOhmI4Zl0XQ+W/hQzFXU5WBVh37/AO/GljUh5XEb/D+I4acEQyJa1yMwDDzXcee1U+IcbgjOXMHI0yqQ/wDit2fjSu4NIBiI7g2LWI57WrS4mQA6KF9NfS+lJk/F0Pj/ACVnvHuLnE7xRoo2dhduex0t9tAsD0lngJCtnQaWa+3nvRNBJOSIkLW3IBNvNiLCuZuiM18xAdrXZVYAr53owkq/IWaf/kOcN6WwTABz1bX2bb0OlHjhw4up8RYjkb6UtsVw4xgB0C5l0vddb873zDyr7huNngGaNyoBsQdR4aUNMXwdqa2Yx5cDytbltvVGfhmtiLkcjy5XH++VVuEdPI2GWdQjfSGq/wBRWpw0kUtmRlZfA3Hrag8aHWRg/h/F8ThjlRyVGytqD3jU/hWp4X03RjaZCn7yAlfHxH20DfCf7FqqfofmR3gAWpoynDgWUYT5GZgcdHKCY5FcfusDbzsahxkUb5RIgcg3UZb2P8vWllisGcrlCyuVIDKSra3tqLelFeE9L5IVWKSPrEACqUuHsAANicxNXWdPaRB4Gt4m5ixAK9lHAuR7trWNtBvbyFWExcYAJdQOZLAW+NCOjnGoJIwiPqpICSEB7X0uOelGHwkbHMyISRqSoJ+JFWi0+CMk09wLJ0jMr5MLH1un7U3EQN7bj3rcwDSvx/ToO7tOJuuVciKjRmPMpN2tlNh8b0y+l3B454TEsjxubBVRyq3OgLKPm7+dqwWM9mkkEDyNMrOgLBQpsFGp13J7hao5NVlcen/DK8Pwn6ZNnLqWc3YlfnHkQLfZvaj68EMUyhV9xw2utx3e7bW50odw/AyYhGaPCSLGBnIVGAsmoBz2Fxc6g63rS8K4yjqHjlBTmGLFr25XIt63rK0/ZqX8B3Q6CNOIzCIBklw+bLyNmHI8t/jX3SjgobM/WxxLcXVr3GltOVz3mu8V0bWWYzxYloMy2IiI0BOtjfYnlQ7HdCl0MbSOToWZ81+exqjqhFdnq4bB5SjSgqut0Ksedtef/uhOM48UAGGQog0Y3BLD6LHuOulWj0WylBIzDMQt2tlzHZWy6gkDS+9fYXgkMjPdTGsVr2AYuS1gEs3Px5mppDu2iKO8satkEN9gTm7NtCL2Px86+TD3/ZKWPNjt9n4Uw+F9EM7q0yZI1AEaA7jnm7/I0ch4ThklAWQXjN8oZLp56X+NMsLe/AHmS25F1w7opKzaIxvuSLDwGtq0GG6Au18zZTz0v6VssFjw1yHjkW5UumliDazjW2u57684lxVcOrSzZVRdyX18lFtTfYA61WOCC5IvPNvYCcP6EQLcuWe3fYD7KO9GcThy00eGKlYiqvl2zdrS/Mild0p6ZS4wmPD5ooD7x2dz42PZXw3761PsbiCx4gD6Sf5TTY5QU1GKBkjJw1SLntalKww2AuZTYtsOwTfek5jhkJfQknQgMo+J1PoadftLa0URsD2zoRfdCNL0smgWwLE3NgCcoHqLfzqOeVZLK4I3jBOAxEjR3zOW5gKduZBPzvHauF90Z0OYnVMt7i+4N9DRl+GXOUOASLj+Y/CiHEuB4h8hVo1voUj00Gx13bf+tSTss1Rmo+j8bMXSTIQ3usp0vsdNhe9H8P0chiKtLMjhtbk2Fxa/Z1zetRYXhbRqZJVXKNxIWzE3sLqtiaI4wwzLm7GYN2Qj5LEDcoe1p3+NHU3yDSlwS4biUCOVV2eNQCzxJdb93ZOn4a1YhwsLgzRs3IE5hYEi4FtORoBNhJXEmWMhmcEsWUAkcitgWudRtfx0qHiHFZFlS8Sqym0jxHssu2Uo1luNdT5CitwPY1P9mJIM75SLajU+Ol7i/fQ7GdH8G47ByORcBrgKe4qRvfxG9VeBY92mCSs8SSG6HcmxAIzE2FzrtzsKs8Z4gsGLjjjctdTn16w3LAAC3PTUeVH0D3uZXivRjFRuDkLhtFMa6aDYDvtQuOeTDSdhnjYemviL2NbuBsQ5VknhsGzZrkkg5gb6WGngDcCgfFcVAY8vVgdW17SZzI99DZuQGugFMp+hXAt8K6euumIS9vnJp9h3rXcM4zDOLxyK3eL6jzB1rAYbo68sbNkyNoVjN7lLXLWNyAO82qnjujs8IWRQcp1Dqfs02O5saNoFMaroNdR32HcOf+/GhKcOsC3NjmsNQosBZfC3dbU1hsD0sxMGkgEi7Wca93vCthwnpfhpgAzdW2nZYhfQHaucbOUjmfBnnp3EeA1Pnrv5VPhukU8RVTeZdwsmuo8Rr+NEmQMLqRroPI/79aG4rDNmCpYtzuNCByvyNS3jwU2lyarhnTLCOAjfInmG90nl2u7zrWpIrEEMCCLgggj0NJTHYPW63N9fH4WvXGB4hNhj8kzjXUcr92U6VWPVOP7InLpk/wBR3SMNQdRbUd/hS84dwDh0+IeOBnEkbEG1iBpcZCOzb48xXXCPaNyxMZ39+Pbzysb/AANbDg3FsLPdoJIyTuosG9V0ar6oZDPpnjMZgehU2dgDkiVjZnysSORAHLfe1UuL8KjePLgo2lkBv1xkYBDc6EixGmw8fGmamFHaa7AnexuD6G4+yhj4NZI3iYmMg3zIQpYb3At6HTeg8KXAyzN8i5w2HxMjRQYjDpIA65gCZNL6lmubWvfWtPPwdsPhutiQSspDRqUAKKOSqxsDfck86vYros9o+onaCIasqDtNrf3r6X1vRfh8EqpaZ1lN9LJYAcge/ShDH9DPL8M30J4rjZwHxCxiLXKwN200sCpN7HvFA+MdFOJSlVDQjIbo4azEm1y1hv8AjWr40+JgZBh44EgQalmAUC+pIFrc9PtrJ9IenzyXjw1lAHam1uTzEYOw8TrrQk4pfl6DBSb/AB9liPisPCIzHZJcUbllS9gTreQ7D8bViON46bFMXnck6sqC4UbaIvoPGoYorm5313PM8yTV3OqoDIQb20A313ty76yvK3suDTHGlu+SvhoQoBc2777Dz7h40y/ZLOrDFZdg6D7h2pcxcWBjmjljbLJaxUqCBzuTvrbTat17EY8seKsSV6xMt7X9w7gbeVW6eK12S6iX4UGPabHIYoRErs2c+4jNpk3NgbDzrGtw/EMtykjMF2ZHA13sAl7/ABp0kVE+1aMmBTldmeGdxVUIqPhWNNwYjr89oWHwNr+lqLx4TFoQFjfLaw+SlOnicoA8wO+nCor470vjL6M+pfwVX9lzT5TiYFyi4IWOQPrtY66f0rwcNaKU9ThmCke8UdmJsDcHkvnvTWr21Hx0L5DE9xDB4o3AjkALAuYo26wjfs5tL3G55XoQeD4hm6ow4gxHtZ5IHzKRqb2Xnpp309V518NjQ8ZfRvJfwSB4PMVyPh5ZEUXVeqcKWIOuwOhG1rbVTk4DiSUYQyxmM9lIo5ANSLnMR7+gOtxpyp+INq5euXTV7OfU36EjhuCzR3RYsSkZvmtE2YnlZiDYm5q7g8FKujYaZ2Q2V2he5Un5wyi5tz8+805gKjeu8b+neS/gmcfgpSAeoxWtwwSOQZhodgNgNLc6CLBiMpvg8Z1guFIilABubE9kkj/1X6B5+ldLXeMvp3kv4fmmTguMkRi+DxDMT9RILHW5sF5/yqOfoZiktbCzvcX0hk0+yv02K8caU6w17Eea+UfmvB4LicJ7GGxai+imGRlHplrTcI4jijpNgsWh+kuHlI+GW4p2LsK9eueBM5ZmhSvhJpM3/LzC23YkHcbi47vtvVDFcDnJN4JvDLG3x2p1iuTvU30qfsouqa9CJfgWJub4ec+UT/0qD+wcUDdcNiR3ERvcb87U/wBRXtqHhpew+W/gnuE8b4thxlME0q7ZZIZCR5OBf43rZ8M40MQqrLhsRC6kWZ4XtcdzBdL+Nt61oFe2q0cTj7sjLIpeikxUgj/S1U+K48Qx58kkhF+xHGzsfQDTzNGa+AqrWxJMRXSGbimOYB8NOkY1WJYnsO7MSO0fH7KqYXo3ixocLPr/ANtu6v0BavgKzy6bVyzRHqHHhCEx3RrF5DbCzs1rCyfH+nrU7fp3VdU/Dp2uLXSJlsLeR1H8qelq+Irl00V7OfUyZ+fpOGYh0dTw/FZwvYZomzZjpqygAqLc++t97I8LJHHiFlhlh7a5RIrLcZTqMyjS/nTDtXhFPDCouxJ5nJUz/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1.bp.blogspot.com/_jlBITdVF9uA/TJCo_aaBpjI/AAAAAAAAB1E/cJ9bUWO3paQ/s1600/bre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77072"/>
            <a:ext cx="3048000" cy="263993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cronicadeunatraicion.files.wordpress.com/2013/02/cuerno-small.jpg?w=6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916832"/>
            <a:ext cx="304800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05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a:latin typeface="Forte" pitchFamily="66" charset="0"/>
              </a:rPr>
              <a:t>¿Contra quienes está enfurecido Satanás?</a:t>
            </a:r>
          </a:p>
        </p:txBody>
      </p:sp>
      <p:sp>
        <p:nvSpPr>
          <p:cNvPr id="3" name="2 Marcador de contenido"/>
          <p:cNvSpPr>
            <a:spLocks noGrp="1"/>
          </p:cNvSpPr>
          <p:nvPr>
            <p:ph idx="1"/>
          </p:nvPr>
        </p:nvSpPr>
        <p:spPr>
          <a:xfrm>
            <a:off x="457200" y="1600200"/>
            <a:ext cx="3754760" cy="4925144"/>
          </a:xfrm>
        </p:spPr>
        <p:txBody>
          <a:bodyPr>
            <a:normAutofit fontScale="92500" lnSpcReduction="10000"/>
          </a:bodyPr>
          <a:lstStyle/>
          <a:p>
            <a:pPr marL="0" indent="0" algn="ctr">
              <a:buNone/>
            </a:pPr>
            <a:r>
              <a:rPr lang="es-CO" sz="3600" dirty="0" smtClean="0">
                <a:solidFill>
                  <a:srgbClr val="FF0000"/>
                </a:solidFill>
              </a:rPr>
              <a:t>Apoc.12:17</a:t>
            </a:r>
            <a:r>
              <a:rPr lang="es-CO" dirty="0" smtClean="0"/>
              <a:t>.</a:t>
            </a:r>
            <a:r>
              <a:rPr lang="es-CO" b="1" baseline="30000" dirty="0"/>
              <a:t> </a:t>
            </a:r>
            <a:r>
              <a:rPr lang="es-CO" dirty="0" smtClean="0"/>
              <a:t>Entonces </a:t>
            </a:r>
            <a:r>
              <a:rPr lang="es-CO" dirty="0"/>
              <a:t>el dragón fue airado contra la mujer; y se fue a hacer guerra contra los otros de la simiente de ella, los cuales guardan los mandamientos </a:t>
            </a:r>
            <a:r>
              <a:rPr lang="es-CO" i="1" u="sng" dirty="0"/>
              <a:t>de </a:t>
            </a:r>
            <a:r>
              <a:rPr lang="es-CO" dirty="0"/>
              <a:t>Dios, y tienen el testimonio de Jesús, el Cristo</a:t>
            </a:r>
          </a:p>
        </p:txBody>
      </p:sp>
      <p:pic>
        <p:nvPicPr>
          <p:cNvPr id="5122" name="Picture 2" descr="http://2.bp.blogspot.com/_a874rn-7MrY/SarnpQJkmrI/AAAAAAAAACY/zD_FawlfYpA/s400/apocalipsis_cap5_tex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132856"/>
            <a:ext cx="4536504"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1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Forte" pitchFamily="66" charset="0"/>
              </a:rPr>
              <a:t/>
            </a:r>
            <a:br>
              <a:rPr lang="es-CO" dirty="0" smtClean="0">
                <a:latin typeface="Forte" pitchFamily="66" charset="0"/>
              </a:rPr>
            </a:br>
            <a:r>
              <a:rPr lang="es-CO" dirty="0" smtClean="0">
                <a:latin typeface="Forte" pitchFamily="66" charset="0"/>
              </a:rPr>
              <a:t>¿</a:t>
            </a:r>
            <a:r>
              <a:rPr lang="es-CO" dirty="0">
                <a:latin typeface="Forte" pitchFamily="66" charset="0"/>
              </a:rPr>
              <a:t>Qué </a:t>
            </a:r>
            <a:r>
              <a:rPr lang="es-CO" dirty="0" smtClean="0">
                <a:latin typeface="Forte" pitchFamily="66" charset="0"/>
              </a:rPr>
              <a:t>características </a:t>
            </a:r>
            <a:r>
              <a:rPr lang="es-CO" dirty="0">
                <a:latin typeface="Forte" pitchFamily="66" charset="0"/>
              </a:rPr>
              <a:t>especiales tienen los fieles del remanente de Dios?</a:t>
            </a:r>
            <a:br>
              <a:rPr lang="es-CO" dirty="0">
                <a:latin typeface="Forte" pitchFamily="66" charset="0"/>
              </a:rPr>
            </a:br>
            <a:endParaRPr lang="es-CO" dirty="0">
              <a:latin typeface="Forte" pitchFamily="66" charset="0"/>
            </a:endParaRPr>
          </a:p>
        </p:txBody>
      </p:sp>
      <p:sp>
        <p:nvSpPr>
          <p:cNvPr id="3" name="2 Marcador de contenido"/>
          <p:cNvSpPr>
            <a:spLocks noGrp="1"/>
          </p:cNvSpPr>
          <p:nvPr>
            <p:ph idx="1"/>
          </p:nvPr>
        </p:nvSpPr>
        <p:spPr>
          <a:xfrm>
            <a:off x="457200" y="1600200"/>
            <a:ext cx="3682752" cy="4525963"/>
          </a:xfrm>
        </p:spPr>
        <p:txBody>
          <a:bodyPr/>
          <a:lstStyle/>
          <a:p>
            <a:pPr marL="0" indent="0">
              <a:buNone/>
            </a:pPr>
            <a:endParaRPr lang="es-CO" b="1" dirty="0" smtClean="0">
              <a:solidFill>
                <a:srgbClr val="FF0000"/>
              </a:solidFill>
            </a:endParaRPr>
          </a:p>
          <a:p>
            <a:pPr marL="0" indent="0" algn="ctr">
              <a:buNone/>
            </a:pPr>
            <a:r>
              <a:rPr lang="es-CO" b="1" dirty="0" smtClean="0">
                <a:solidFill>
                  <a:srgbClr val="FF0000"/>
                </a:solidFill>
              </a:rPr>
              <a:t>Apoc.14:12.</a:t>
            </a:r>
            <a:r>
              <a:rPr lang="es-CO" dirty="0"/>
              <a:t> Aquí está la </a:t>
            </a:r>
            <a:r>
              <a:rPr lang="es-CO" i="1" u="sng" dirty="0"/>
              <a:t>paciencia de los santos</a:t>
            </a:r>
            <a:r>
              <a:rPr lang="es-CO" dirty="0"/>
              <a:t>; aquí están los que </a:t>
            </a:r>
            <a:r>
              <a:rPr lang="es-CO" i="1" u="sng" dirty="0"/>
              <a:t>guardan los mandamientos de Dios</a:t>
            </a:r>
            <a:r>
              <a:rPr lang="es-CO" dirty="0"/>
              <a:t>, y la </a:t>
            </a:r>
            <a:r>
              <a:rPr lang="es-CO" i="1" u="sng" dirty="0"/>
              <a:t>fe de Jesús.</a:t>
            </a:r>
            <a:endParaRPr lang="es-CO" b="1" i="1" u="sng" dirty="0">
              <a:solidFill>
                <a:srgbClr val="FF0000"/>
              </a:solidFill>
            </a:endParaRPr>
          </a:p>
        </p:txBody>
      </p:sp>
      <p:pic>
        <p:nvPicPr>
          <p:cNvPr id="6146" name="Picture 2" descr="http://t3.gstatic.com/images?q=tbn:ANd9GcQngt_Kcv9oVU0c_j-5go_d7jf8d1mAMOPyJF87Yxtr6Avn83X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581128"/>
            <a:ext cx="1944216" cy="201622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home.earthlink.net/~apocalipsis/images/24.dedo_escr_le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5081" y="1869223"/>
            <a:ext cx="3562350" cy="269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31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p:cTn id="12" dur="1000" fill="hold"/>
                                        <p:tgtEl>
                                          <p:spTgt spid="6148"/>
                                        </p:tgtEl>
                                        <p:attrNameLst>
                                          <p:attrName>ppt_w</p:attrName>
                                        </p:attrNameLst>
                                      </p:cBhvr>
                                      <p:tavLst>
                                        <p:tav tm="0">
                                          <p:val>
                                            <p:fltVal val="0"/>
                                          </p:val>
                                        </p:tav>
                                        <p:tav tm="100000">
                                          <p:val>
                                            <p:strVal val="#ppt_w"/>
                                          </p:val>
                                        </p:tav>
                                      </p:tavLst>
                                    </p:anim>
                                    <p:anim calcmode="lin" valueType="num">
                                      <p:cBhvr>
                                        <p:cTn id="13" dur="1000" fill="hold"/>
                                        <p:tgtEl>
                                          <p:spTgt spid="6148"/>
                                        </p:tgtEl>
                                        <p:attrNameLst>
                                          <p:attrName>ppt_h</p:attrName>
                                        </p:attrNameLst>
                                      </p:cBhvr>
                                      <p:tavLst>
                                        <p:tav tm="0">
                                          <p:val>
                                            <p:fltVal val="0"/>
                                          </p:val>
                                        </p:tav>
                                        <p:tav tm="100000">
                                          <p:val>
                                            <p:strVal val="#ppt_h"/>
                                          </p:val>
                                        </p:tav>
                                      </p:tavLst>
                                    </p:anim>
                                    <p:anim calcmode="lin" valueType="num">
                                      <p:cBhvr>
                                        <p:cTn id="14" dur="1000" fill="hold"/>
                                        <p:tgtEl>
                                          <p:spTgt spid="6148"/>
                                        </p:tgtEl>
                                        <p:attrNameLst>
                                          <p:attrName>style.rotation</p:attrName>
                                        </p:attrNameLst>
                                      </p:cBhvr>
                                      <p:tavLst>
                                        <p:tav tm="0">
                                          <p:val>
                                            <p:fltVal val="90"/>
                                          </p:val>
                                        </p:tav>
                                        <p:tav tm="100000">
                                          <p:val>
                                            <p:fltVal val="0"/>
                                          </p:val>
                                        </p:tav>
                                      </p:tavLst>
                                    </p:anim>
                                    <p:animEffect transition="in" filter="fade">
                                      <p:cBhvr>
                                        <p:cTn id="15" dur="10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6146"/>
                                        </p:tgtEl>
                                        <p:attrNameLst>
                                          <p:attrName>style.visibility</p:attrName>
                                        </p:attrNameLst>
                                      </p:cBhvr>
                                      <p:to>
                                        <p:strVal val="visible"/>
                                      </p:to>
                                    </p:set>
                                    <p:anim calcmode="lin" valueType="num">
                                      <p:cBhvr>
                                        <p:cTn id="20" dur="1000" fill="hold"/>
                                        <p:tgtEl>
                                          <p:spTgt spid="6146"/>
                                        </p:tgtEl>
                                        <p:attrNameLst>
                                          <p:attrName>ppt_w</p:attrName>
                                        </p:attrNameLst>
                                      </p:cBhvr>
                                      <p:tavLst>
                                        <p:tav tm="0">
                                          <p:val>
                                            <p:fltVal val="0"/>
                                          </p:val>
                                        </p:tav>
                                        <p:tav tm="100000">
                                          <p:val>
                                            <p:strVal val="#ppt_w"/>
                                          </p:val>
                                        </p:tav>
                                      </p:tavLst>
                                    </p:anim>
                                    <p:anim calcmode="lin" valueType="num">
                                      <p:cBhvr>
                                        <p:cTn id="21" dur="1000" fill="hold"/>
                                        <p:tgtEl>
                                          <p:spTgt spid="6146"/>
                                        </p:tgtEl>
                                        <p:attrNameLst>
                                          <p:attrName>ppt_h</p:attrName>
                                        </p:attrNameLst>
                                      </p:cBhvr>
                                      <p:tavLst>
                                        <p:tav tm="0">
                                          <p:val>
                                            <p:fltVal val="0"/>
                                          </p:val>
                                        </p:tav>
                                        <p:tav tm="100000">
                                          <p:val>
                                            <p:strVal val="#ppt_h"/>
                                          </p:val>
                                        </p:tav>
                                      </p:tavLst>
                                    </p:anim>
                                    <p:anim calcmode="lin" valueType="num">
                                      <p:cBhvr>
                                        <p:cTn id="22" dur="1000" fill="hold"/>
                                        <p:tgtEl>
                                          <p:spTgt spid="6146"/>
                                        </p:tgtEl>
                                        <p:attrNameLst>
                                          <p:attrName>style.rotation</p:attrName>
                                        </p:attrNameLst>
                                      </p:cBhvr>
                                      <p:tavLst>
                                        <p:tav tm="0">
                                          <p:val>
                                            <p:fltVal val="90"/>
                                          </p:val>
                                        </p:tav>
                                        <p:tav tm="100000">
                                          <p:val>
                                            <p:fltVal val="0"/>
                                          </p:val>
                                        </p:tav>
                                      </p:tavLst>
                                    </p:anim>
                                    <p:animEffect transition="in" filter="fade">
                                      <p:cBhvr>
                                        <p:cTn id="23"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dirty="0" smtClean="0">
                <a:latin typeface="Forte" pitchFamily="66" charset="0"/>
              </a:rPr>
              <a:t>¿Cuál es el motivo por el cual el remanente guarda los mandamientos?</a:t>
            </a:r>
            <a:endParaRPr lang="es-CO" dirty="0">
              <a:latin typeface="Forte" pitchFamily="66" charset="0"/>
            </a:endParaRPr>
          </a:p>
        </p:txBody>
      </p:sp>
      <p:sp>
        <p:nvSpPr>
          <p:cNvPr id="3" name="2 Marcador de contenido"/>
          <p:cNvSpPr>
            <a:spLocks noGrp="1"/>
          </p:cNvSpPr>
          <p:nvPr>
            <p:ph idx="1"/>
          </p:nvPr>
        </p:nvSpPr>
        <p:spPr>
          <a:xfrm>
            <a:off x="251520" y="1672208"/>
            <a:ext cx="8712968" cy="5185792"/>
          </a:xfrm>
        </p:spPr>
        <p:txBody>
          <a:bodyPr>
            <a:normAutofit fontScale="85000" lnSpcReduction="20000"/>
          </a:bodyPr>
          <a:lstStyle/>
          <a:p>
            <a:pPr marL="0" indent="0" algn="ctr">
              <a:buNone/>
            </a:pPr>
            <a:r>
              <a:rPr lang="es-CO" dirty="0" smtClean="0"/>
              <a:t>Este es un tema que para muchos es motivo de controversia. </a:t>
            </a:r>
            <a:r>
              <a:rPr lang="es-CO" b="1" i="1" dirty="0" smtClean="0">
                <a:solidFill>
                  <a:srgbClr val="FF0000"/>
                </a:solidFill>
              </a:rPr>
              <a:t>¿Los guarda para ser salvo, o por que ya fue salvo?</a:t>
            </a:r>
          </a:p>
          <a:p>
            <a:pPr marL="0" indent="0">
              <a:buNone/>
            </a:pPr>
            <a:endParaRPr lang="es-CO" dirty="0"/>
          </a:p>
          <a:p>
            <a:pPr marL="0" indent="0" algn="ctr">
              <a:buNone/>
            </a:pPr>
            <a:r>
              <a:rPr lang="es-CO" dirty="0" smtClean="0"/>
              <a:t>El apóstol Pablo dice: «Porque</a:t>
            </a:r>
            <a:r>
              <a:rPr lang="es-CO" dirty="0"/>
              <a:t> </a:t>
            </a:r>
            <a:r>
              <a:rPr lang="es-CO" b="1" dirty="0"/>
              <a:t>por las obras de la ley</a:t>
            </a:r>
            <a:r>
              <a:rPr lang="es-CO" dirty="0"/>
              <a:t> ninguna carne </a:t>
            </a:r>
            <a:r>
              <a:rPr lang="es-CO" b="1" dirty="0"/>
              <a:t>se </a:t>
            </a:r>
            <a:r>
              <a:rPr lang="es-CO" b="1" dirty="0" smtClean="0"/>
              <a:t>justificará</a:t>
            </a:r>
            <a:r>
              <a:rPr lang="es-CO" dirty="0"/>
              <a:t> delante de </a:t>
            </a:r>
            <a:r>
              <a:rPr lang="es-CO" dirty="0" smtClean="0"/>
              <a:t>él» </a:t>
            </a:r>
            <a:r>
              <a:rPr lang="es-CO" dirty="0" smtClean="0">
                <a:solidFill>
                  <a:srgbClr val="FF0000"/>
                </a:solidFill>
              </a:rPr>
              <a:t>(Rom.3:20).</a:t>
            </a:r>
          </a:p>
          <a:p>
            <a:pPr marL="0" indent="0">
              <a:buNone/>
            </a:pPr>
            <a:endParaRPr lang="es-CO" dirty="0">
              <a:solidFill>
                <a:srgbClr val="FF0000"/>
              </a:solidFill>
            </a:endParaRPr>
          </a:p>
          <a:p>
            <a:pPr marL="0" indent="0" algn="ctr">
              <a:buNone/>
            </a:pPr>
            <a:r>
              <a:rPr lang="es-CO" dirty="0" smtClean="0"/>
              <a:t>La ley no salva a nadie, «</a:t>
            </a:r>
            <a:r>
              <a:rPr lang="es-CO" i="1" u="sng" dirty="0" smtClean="0"/>
              <a:t>porque</a:t>
            </a:r>
            <a:r>
              <a:rPr lang="es-CO" i="1" u="sng" dirty="0"/>
              <a:t> </a:t>
            </a:r>
            <a:r>
              <a:rPr lang="es-CO" b="1" i="1" u="sng" dirty="0" smtClean="0"/>
              <a:t>por </a:t>
            </a:r>
            <a:r>
              <a:rPr lang="es-CO" i="1" u="sng" dirty="0" smtClean="0"/>
              <a:t>la </a:t>
            </a:r>
            <a:r>
              <a:rPr lang="es-CO" i="1" u="sng" dirty="0"/>
              <a:t>ley es el conocimiento del </a:t>
            </a:r>
            <a:r>
              <a:rPr lang="es-CO" i="1" u="sng" dirty="0" smtClean="0"/>
              <a:t>pecado</a:t>
            </a:r>
            <a:r>
              <a:rPr lang="es-CO" dirty="0" smtClean="0"/>
              <a:t>», el que nos salva del pecado es Cristo Jesús, el remanente los guarda porque ya fue salvo, «</a:t>
            </a:r>
            <a:r>
              <a:rPr lang="es-CO" i="1" dirty="0" smtClean="0"/>
              <a:t>pecado es la transgreción de la ley»</a:t>
            </a:r>
            <a:r>
              <a:rPr lang="es-CO" dirty="0" smtClean="0"/>
              <a:t> </a:t>
            </a:r>
            <a:r>
              <a:rPr lang="es-CO" dirty="0" smtClean="0">
                <a:solidFill>
                  <a:srgbClr val="FF0000"/>
                </a:solidFill>
              </a:rPr>
              <a:t>(1Juan 3:4)</a:t>
            </a:r>
            <a:r>
              <a:rPr lang="es-CO" dirty="0" smtClean="0"/>
              <a:t>, si no los guarda continuará ensuciando sus vestidos con la mancha del pecado y será calificado como «</a:t>
            </a:r>
            <a:r>
              <a:rPr lang="es-CO" i="1" u="sng" dirty="0" smtClean="0"/>
              <a:t>mentiroso</a:t>
            </a:r>
            <a:r>
              <a:rPr lang="es-CO" dirty="0" smtClean="0"/>
              <a:t>»</a:t>
            </a:r>
            <a:r>
              <a:rPr lang="es-CO" dirty="0" smtClean="0">
                <a:solidFill>
                  <a:srgbClr val="FF0000"/>
                </a:solidFill>
              </a:rPr>
              <a:t>(1Juan 2:4)</a:t>
            </a:r>
            <a:r>
              <a:rPr lang="es-CO" dirty="0" smtClean="0"/>
              <a:t>, y no tendrá «</a:t>
            </a:r>
            <a:r>
              <a:rPr lang="es-CO" i="1" dirty="0" smtClean="0"/>
              <a:t>derechos al árbol de la vida </a:t>
            </a:r>
            <a:r>
              <a:rPr lang="es-CO" i="1" dirty="0"/>
              <a:t> </a:t>
            </a:r>
            <a:r>
              <a:rPr lang="es-CO" i="1" dirty="0" smtClean="0"/>
              <a:t>y a entrar por las puertas en la ciudad</a:t>
            </a:r>
            <a:r>
              <a:rPr lang="es-CO" dirty="0" smtClean="0"/>
              <a:t>» lea </a:t>
            </a:r>
            <a:r>
              <a:rPr lang="es-CO" dirty="0" smtClean="0">
                <a:solidFill>
                  <a:srgbClr val="FF0000"/>
                </a:solidFill>
              </a:rPr>
              <a:t>(Apoc.22:14).</a:t>
            </a:r>
          </a:p>
        </p:txBody>
      </p:sp>
    </p:spTree>
    <p:extLst>
      <p:ext uri="{BB962C8B-B14F-4D97-AF65-F5344CB8AC3E}">
        <p14:creationId xmlns:p14="http://schemas.microsoft.com/office/powerpoint/2010/main" val="264776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19256" cy="1584176"/>
          </a:xfrm>
        </p:spPr>
        <p:txBody>
          <a:bodyPr/>
          <a:lstStyle/>
          <a:p>
            <a:pPr marL="0" indent="0">
              <a:buNone/>
            </a:pPr>
            <a:r>
              <a:rPr lang="es-CO" dirty="0" smtClean="0"/>
              <a:t>A partir del momento en que conoció a Jesús los guarda por amor a Él. Eso es lo que dijo el Señor:</a:t>
            </a:r>
          </a:p>
        </p:txBody>
      </p:sp>
      <p:sp>
        <p:nvSpPr>
          <p:cNvPr id="4" name="AutoShape 2" descr="data:image/jpeg;base64,/9j/4AAQSkZJRgABAQAAAQABAAD/2wCEAAkGBhQSERUUExQVFBUVGBcZFxgYFxoYFBgXFxgYHBQYHBwaHSYeFxwlGRcUHy8gIycpLCwsFx4xNTAqNSYrLCkBCQoKDgwOGg8PGCkkHyQsKSwpLCwsLCksKSwsLCwsLCwsLCwsLCwpKSwsLCwsLCksLCwsLCwsLCwsKSwpLCksLP/AABEIAMIBAwMBIgACEQEDEQH/xAAcAAABBAMBAAAAAAAAAAAAAAAEAgMFBgABBwj/xABGEAACAQIEAggDBQYEBAUFAAABAhEAAwQSITEFQQYTIlFhcYGRBzKhIzNCscEUUmJyovCCktHhFUOy8ZPCw+LyFiQ0Y3P/xAAZAQACAwEAAAAAAAAAAAAAAAABAwACBAX/xAApEQACAgEDAwQCAwEBAAAAAAAAAQIRAxIhMQRBURMiMnFCgTOx8GEU/9oADAMBAAIRAxEAPwCXKVrJRGWk5K7goay1rLT+StEUbAM5aM4TizauA/hOjeX+29DhaUFqS3VMha79vmNjQTrS+B4nMvVndfl8u70/Wn79isPxdMuBAxRFq5TDrWW3q9WAdxdmRmHLegc1Slu5UfjLWU6bH+4qR8EE2ruUwdvyohbuU+HOo69iBGpA8zS8PiZ09jV3EBKXNdQaBvpTti/lMHY/SlX0qnDLEVcWmMutGXhQ7LT4gCcLenQ70WKiKPw2InQ71WUe5AkNTqNTFLt0loI3xHhwuCRow+vgarr2yDBEEVcENCcR4aLgkaMPr4Gr48mnZgaKxlpSWzy1qY4ZwosxzqdO8GPOp+1hVQQABRydQougqNlX4fwsuTmlQPDWpNeBIObGpK7cApKvWWfUTe6GKKAF4eqtMa/T/al3rgUUniGIymBUc90nc1Iwc92y3Au/czDXbnUNdWDFSxGlRt9YNa8VJ7FJg4rKcC1qtIonMbhwrHKdO6hZqQvrMigupI3/ALFZMWRvZjZQrdGprVKitRWgSailLWRWwKhB/DXyjBhuD/Yq1aOgZdiJ/wBageHcIZyCwhefefAVZcK1u32FEA/n61g6icb25LqLIbE2ooI1Y8dhVblHlVexNsoYNHHPURoxL1O3WBUzQBegeOcR6uw7TygeZ0FOcQHPHwmJxeNdVGZxJ1Yi2luezr3QR5n1q72egPEEUPbvWixElCWGp81gnxNG9AcCHQ3IE3HCk8zbQH/W6K6JWDNnlGbURygtKOfpdxNu3/8AcYdlYaErDIfEFZHpWsJ0ktschkHlP5V0Aigcfweze+8tI/iVGb33HvQj1XaSBpKs2IRtmB9daauLUjxHoNauDss9s/5h9dfrVax3QjHW56i8HHdmg+z9n+qtMOoh5KuDDiK0NKrVzG8Ssfe4UuBzyMPqmZaHTp9Bi5YZfJwfo0VpWWL7lKZe7OIkeNO2ySYFU7C9OMMxEs9s/wASGPdcwq79GcVaugulxLmn4WBjzjb1pWSairRZIMs8PfwFSNjDhRtrTopLmsLyORahN4j1oG5eGo50UxobEYedRoaKigpkffXvoZmIp65c115UJduTtWqMb5LDV+/NIApYtUrq6vSXAREULjrelSGWm8RhyRQT3A+CErKdKVlabElmtWJmaUbEUrDMYp5k0rJQ4iMdh8p8D/ZodBUvjbJcADcVnCsCesgqNQdeVNjlqO4uUSNtWWYwoJPgJqX4RwohwbgIjkRU7bw62lhBH6+J76g8ViTn32pDzyyWohUCeukAcqruOxUsYO1LuY80BeBJ86Vjx09xiRZsDjOttzzGh8/96juIWpp/h+FFnXcn5u6nMeFIoxaUtilFeuYZhymqJ8R+IFBbtCcxOcjnA+X6/lXRkSTXLJOP43pqi3NO7JZJC+7CP8QpzytIGjfY610M4Z1Ni2h/BbVT/Odbn1AP+I1ZaD4Zbi2PHX0Py/0hadxWKFtczTGkwJ9Y5+mvnXLbt2OnybsX1cZlMg/36UphQSYWy8smXtCMyGJ27ueg1396S2FdRCXTM/jGYRG2kd/0FSipVOM4PiFk3Xw+Ylrt51UObiBOrRMOgR9ibpe8xA/CRMESb/8AUly3Zxd66oIsXGS0kG3duQQluZJANx/lhRoynWanP2i4IzIDvJQzETyOp0HudqYbHLcIVwVAzFlddCACO4rG51jYVYAPjuldizdNp82ZUVmKjMozXbVoCdCTmvWidNFYHwo7B4+ziBNtluiJmCVIzOm5EHtI/tOxBoS5wXB3gQbdlhkKELC9hnDFSFI0LopjvWj+HcLt2FKWlyqXdyP4nYsx9zoOQAA2obEI7H9FcJcnPhrJ8erUN7qAfrVM4x8Pbdtuswdx8PcGo7TMk+c519z5V0i8dKr/ABB9adjbJRW+j/xAu2Low3ERlY/Je0C+BJHZK/xCI58yLyMYrrmRgynYqQyn1GlVniHRa3jrYt3JEMGVljOsHtQSD8wkex5CpzgvRnD4Zctm0q95MszeZbU1aelO0CglXp2aIGGX90ewpRw4qvqrwSiMxeEDjxqIvIFJFWO5hTy1+n9/SofiNgc5VuU6A+E7H0NOhkV8kQHhDM0T1FC2NKIW9TZMsbNikm3SxdmtzVNRCNu4CSTWVIVlM1srQ+Ep7NprSU1rTJViMSxp/h97K9Nm1T9m3VZJNUElr2q6VX8VhCDm96msO8CKHxSydBWaK0siZDoJMVL4WyiDUCe80E2GI5Ul7vfTOQsziWJn5abw14kQeVJiaetJV1SVEAukmMGGwl69Oqocv8x0T+oiqL8JOFSbt3mxW0h58s5+qN/gNWH4m4K9cwY6sSqMWuDnCqcp8QDr6Cpj4ecG6nD2lIgqmZv53n6ibo9qRldR+y0Ob8FwVe6ofE4shmK3jb3GW4kIPmVSDHNwD5Gpa8SFMCTyExr58qry4oquU3Co2yYpZB8M/wCKZXvifSsqKC7tk5ftMOGG+ew2vKGyqAZiCN9uWkoXEIDlW9ctxIC3BoYnWW5ZmjWJyxyrYsiQ3UgkkMXsvoNyukzqpB0Gs+4r44kZRfUiYK30KkGMwE6TABMnw9bJBD8LibrCQbd0aRlOUnXnOg0k/SNNUi+VZnuW7kOMpAGdVCgD8O4ae7SDypjIYDGwGI0JtMJIKkMco0OpMCf93LN1EBh71vQdlwWCjRiANucc+6oQLBwzFl+zmIYfKYBE66cwJpdrhtqOwdCCOy5iCCDsY5798UPeuF1BV7F3fRiF0YiBIJjtLH/xpD4aJZsKAxO9sgmDOY6R/Z5VCBnU9WpGZm1J7RkjwmoLEGWrHxSqTkvOsA/ZXtIOgGpEgSyxrqSdSNKTYzGMwAbmAZE0/GQmOF24BNSNuhsJbhB40NjscubILj22DLqqFpLbLsRrI9YpcnbAS0VsCoVOKGYW/auMC0qwyEgCdxpIAJnbTzogcVcH7SywTUi4hDpGpk81GUb61QhBcc6aXcPiGQWM6h0RB2g7s62srBtVAa5dW2qhSSbdwz2SBYDxNMy23OW4y5ykFoWYzMQsKs6AtlkgjcEDdrH2rwhWV+cbkEQdjqCNOWmlQvGOi9vHG71ge2cvVB1bRhkuhWylROUYi6NDBzmZKiJsQlRgbF1Q6ZSDs1thlO+2WVOoPtQj8Gj5X9x+o/0qO4b0Pe1jP2jrQR2iQFKsS5vs6xqFt57+aJP3NoakFqs7CrKTXDCQjcPcfhnyI/WDQ1y4FMNKn+JSo9yIqxxWVf1WQrq3lP4h7isqdawpOqqfQVlT1WQj9q3aeTSc01uxvW2yoUi08lIVaItpS5SALRKcsjWguK8YtYdM11o5AAS7HuA51R+JfGVLLf8A4rx/HdRW/wAoDR6ms0poKTZ0i7ZBqIxuF7qjegvxDt8SNxRba01sBoJzAqdJmBrMaeNWTEW6kWHgiFw2lP2MPT4t09bWKtqYWM4zBLcQo3ysIPLTmJG007wqxlSTuTPtoPeJ/wAVaxDwum50HmdB9SKNRYAA5ae1JyO3RFtH7AuMLmSDaa4u5ytDCIykd5k9/LyqKGK1hbxXYdXfUnUgKBm3JO+h3Pialsdw5LhDEsrrsysVYbxtodSdwdzQb4O8ogXBcgQBcUd5klhJJiF5czVEACvqCc3UscykF7LDKRMLpOsKo8pIpr9pXNla9IVoZb1uSQWjRtBHZMHzJpd7DBVk2LluZzGy2YiMpnQcyI25H0bxOLyiP2m3KDtLiFGpLb6RHzZSQCPKrhNLhC2UrYECBmsXQnKSAvdmMiY5U+b4QAdbftTP3ql5JbKAZkA9mR/NM6mtDh8Fm/Z9PwPYaGKsTyJEMAZPLXTwV+0hMs3sRakgxdQsCJjKTBgkd+xIO9Ahixc3/ZLp01jIY7Ujn3kjzPfNbv4UD/lXVUGAbN3SFA1yggKOz5yfE0k3Q6wbmFvZpBLAW2J0B1HMAnuMxWsXYygnqbiE9rNZeRJBOozQdSRtB09CgEPjsaXDKHF0Ek9VdDJdXMJCq06xFzWTHpR/DcOAAoGgAA9NqjsRcN25lLJeVGBJaFu2yAYBUeIG/efKp/hVnUVoW0QkuqwAKdC/35GR9RNIinFFZ2A09kEEEAgzOm87+8n3oC7wZB92z2j/APrYhdTJ7O3M+U6bCJKgMXxNbbZXlVI0c/JPNSeR591VIReJwFwHMyW7xU5gyfZXJ07pGsAHXbupnDYvKwCYhhpravglh2ZAzzKkKDMzsSe+pTiDubbdSZcEbZTBDDMDm0nLOhjzG4d6oMoDgExrpzIho7pBI9aIQO1xV1QNdtwJguhzpEDt6bKSdBJNPYfjNl5y3E0JBkxEb70wOBqplGuW9SYVuzBILCDyJHIj8qQnD7+hc2bugzZrcNGhIkaRO2ndUIS9ZFQ2A4aVuCbGTLmystzsweWSTvpz3E91TYqEBrmIVTBIB86yuR9N+JXTj7+RyFVgsTzRVVvqprKpqNK6eTVnSkXSn7IrGECt2mro3ZkCrSzRirFD4eiqTJgOKdNulmXE4gEyy3Sg/hVRCAeEjXzrmvELxuXCS3za1bPi/wAPy8VuBY7arc9WGvuQap2CwZe4VLqpUaBjHty03is1VuOtypI7RwW5a4auF6kFjcCF9fmzaOxMGRBMafh5V043AwkEEHUEbEcj5VxXB9NLdzCKLkBrKR/EQi6QfHaukfDy47YC21yczFyZJI3jSQNNJ00ktQwy3oZmitKkT8U1cUmQpANOFqbdolu4U+6M9WBcJFxrhFwzlZyI0gA9kefaT1Q1OE1H8IsmGY7kwfQkt/Wzj0FHXXy8xJnKCQJI5e8e9Ibt2Xyc0uxC4sOSrXFe26qftLRlRvoQdgd9SdxNbtY5ixK3rVxBuD2HH7o5DUxqfDTkX146qaX1ey0akqTb8YZZET3xVZ490iW3duh1Ado6lmXNlA0le4lgCf5V0PISmo8khBz2RZBxYjR7TAyQQn2hEBTmIXUAyf8AKe8CnFx1m4cpZCYBhtDlYA7MBpDD31qodEsK92+7Z22lnB7UlgQDI1zBTPdy+TWyYxXtW/tWs3VLKs3Rk7JBzSdQSSF/vaQlqVhnHQ6M4ZwYMGNy0LZkquQlexkCr8rlTCmARERpFGHhbggriLujAwxDAjTMp010mO4xUfbw2Ua4U6FWHVMCjZScsrPjO2vpSUxSooHXYi1v98uaNE7xoJ1k/wAW2lXFht3h12NTYu8zntZZMRMqTroOXKPGorFWer+a1dthZhrNzMgAMwVJ01Pdt5UfZ4hcP3d21d5gMCjwDEbc4OpG8+FMY7jORYvI1okxPzJMA/MNBvGsbGrRRCHwyksSSrz8twCGYEkwwjkef9my8Mt6TUHZEtI1B9qsWDSF86fPZUQJWnM1IQUo1mZBNjEq6hkYMDsR/elJua+tDYjhNts3ZyFtyhysY8qFNi8gAS4Lna162c0GNisaiCdtZ5RrCDGItYcXgPu7p1EZlDFtJ/cYyRvrMU51GIQdl1u7/OMrbLl+WByeZ3zDaKYa/a60PdtPbcRDkHKQCcoLLo0STroNfOpe3dDAFTIO1QIsClUkGtF6hBU1huACTsNT5Df6UyblRnSbHdXhL7T/AMth6t2R9WqESt0cH4tj3e/ccH5nZj5ky31JrKVayES25kn1M1lIpnW0nfyulatrFbzVgNdBSOOGYe5FEq861HB6Ito7qwQ5TBAYiQrEaGOcGDFCS7gPOvTrif7RxS4/IXWQjeFtdj8lmo7odhBd4jbDIHUzmUiRlymZ8p+lT3S/oLisNiLh6u7dQMzm8qyHzHNnOXbuI5R6nXw16OYl8T1ttIUNDFpUajQSRHOs0k6dDo1asY4r0Vspfyi+thWzZmuZiigCR8oLGSI2O9dL+Gpw2Etsn/ErF83SCqZsgUqIMBzIJBXQgTA3qI4n8PWNy5dxFxMhb5bcs4EbHTQ6NtNVZsEtp7lxYhXRlEaZCWDLGu6x9aMMc9Otrg0aYTnpT5O38U4iliy95z2LaljHcO7vqq8H6bftzOLdspbtqM2aMzOSWCaGIi2y+Jcct+f3eLFBewzM3UksmUGFzKZU93KD36VePhxwXqMLbdirdY/WHXUiRkGukg27ZifxN62clKLSW4J4Hhkm3sdKwNjIgXcgQT3n8R9TJqO4yquwUpbuKgkjPluox1UiNQDCiOcjupd3iw0UHIW0Bbef3QBInzPvUB/xO2XzG+xbbVf1IPdQjjkzJy7JIB1bLbe51cRDw3OTuJ5xry0qk8QwtzFYpxbtlhaBljLZRmMkCe0SRyj01NSXEcaWuOysdIEgkTpr+lb6NgA3mNu64hFm3uCc47xyYjnvTp9NH025f8LQyOD9pJcOwduwFS1evWpyEh7XZdmy9omNJkCJgRHKjeta6FDNYvDOjKVuNbOsmCsiSAflMyDBBrMPxBZhL9xcxIyXkJGYKIEnYapsTJnmTSlwzOhGTD3lMQLZySDIdpBjNonsddBWdKtgNtu2HpxO5ID2LinSSCrLzkyD4Hx2760nHrX4mKGQCHBUgmY35aETtIqP6kKWlMTbOnyMzKWaM0DwJPdovLQUl8aARGJQgqOzdt6wCwzE7k5gRr4+pASV7DWLy/LbceEcvEa1XeK8Na2D1FwqIjI/btwMxgTqu8bnQDSn8RgsqseotudD9g2RhoCjASIPaaIGuh56RjYsm4Artl26u6CLogTmBOreM/SKbj5ISPD7Q0AEeHdVlVYAFQ3CrckVNTRyPcgtVrZoNeL285RiUaSBmEBvFTsfzpy1j7b/ACOrzJ7LA6AwTA5TSSDePxfVqWIYgbhRJjnpzjembeNS4so6sDMEGaJe5Ubj8FZYFnUCPxCQwkjYrrqY86gRvgxvjML/ACCweyZmZ1U6gRzUHUU5f4PadswBVojMhKmIiNNIjwpjJcjNZui4rCVDiVg6yGXU6bTpBonCXnI+0QIwMQGzA7ag+OtEgrDWHQwbhuLGmaM0z3jcRG9PG5SGeawCoQ2zVUPidjMuCK83YD0E/rlq45ar/GOCLi8VZtP93bRrrj96WCovupP+HxoPgZjpStnELloknw0/y6fpWV6KPArI2toPQVlD0l5NX/qXgapYFaU1s06zFQuxbzuF2nc+HOpW5jFQqiwJmB5DWo/AfjY8hA9f+1RXH72Q2bhMBbqZj3Ass0V7nRVoluF4xjnRt1YwfAzHt+tBcUv5LeHk6m8nrmuCZ9DTGE4qpNt9e2vajaQIafWo7pDxIM1qDIW4PLemQjcqAB8ZxpU3IOhP1kHT2PvVH6QLlPVjeQD4sTEekx5zVzxFztNcba2Mw7sx0QekE+grn2JvTeDNqEzOf8IzfnA9aHUzSSgv2dHosezm/wBEXxDEZr90jncY/VqvHDOKMvDreSTkJzRuoLNHkPGue2kMgnc6+5q6dEb7WWtsSQh38mn6a1TokpSbfgnWN6F9kjwjiT3MRaBY/OhPdCtnc+iqTRmFxGfM/exPoTpTPEcXaVnWwCXuyHusZy2yQSibBQf0oXDYe5cYWrILE6QPzPcPGujOairOYrbJUuWIS0MzE/U1ZcFwxsPaCul8GWPWWXDAkiMxECOUAz7TTvDei7WEIAtXSyjMHB1MiRm1hY023MmdBW/2QoI6m9aJhQ1hlZIOw1Jy7CZEajxrl5Mrn9DKFLiy0qMSrknsLdtEapDHM2Xw8ORp0YMMucYe1cmCWtOFEwubzEyOegGmtP27F24ikOlyJBF21rIJ5gyNMpiNYBnWhv8AhhGrYVZBzA2bpXtTJ7J5zOp5E8plYDTstsfNibEqTLAui+A3AICzHcT6KTGlo6u/au7qVuKF7RzHNAAPcI5gzSM4Ux1uJtSR94hcDQkiYhZ3OumX0C7GJa5rnw98AgrsHHa15aQAwHvNEgDjUynNcsvbI2uWmzKFUaTr8uULoNd/UHD3zcZnFxbiE9kgQwnUgnu20iiMe5RTpdwxAiR27IA7W0+fdudTTeAUwC2XMdWy/KT3j0itGNdwlh4Tb51IChsAITzreMxotLmKswkCFAJ15xIn01pUnuALO1R2K4XaaZRQTuV7LGIjVYMjKsd0Clrxmyy5hcWJyydO0dhrGvOlG6CJBBHgZFLCRzYB0jq7xVQACrr1ggbmZBB31mh+vLqwvW81sgtnttmUqO0uitnnQREzHKYqSYzUbf4fbzZUZrTkMwySAdRLEbGDy0+byqwR/CY62QFR5ygAAmHhdBodTtvRUTQdrhmb77JdPJsmU+Mwddh/ppNLPCmDMyXri5iTBOdZOp0aefLu2qADIrYFCnrky/Jc2DaZTqxEiNAApTv+VqPioQSq1ScRxwJxhlJIAtqngDAbX1Jq+KtcQ4rxqMdeu75rp9lJI+hHtVG6aNPTw1N/R2IYisql4bp/ayjQ7dxrKdqXknoT8FxJpkvv4U5cNM4dczheROp7lGpPsDQQqg62ItqObksfLZfyqM6V2A2HKc2ke4Mmn34uHdhaUtl7Pcqgba89IpTpnBLd1XUWnqYs5/wTi04fDqNXBuq4/dyM5I9qzGXz1m/cR3VHcKw3U8SvW2PZXrmAnm6f+4+1SGHsZrw5iZ9F/wB4reqitX7JFanQVx+5FoIPmbtN5mIHtFUvpHbFi0E/5l3RvBQZI9ws1d79wZi3dt51znjWIN7F+CwP1NcrJ3Z2ktMFFAwWWA7gZ9BVvxfFUt2VIW46AABlttkMCPmYAb1VFMdY3cG/Kuo/CnFk4W5bJ0S5IHg6KfzDH1NLwS0sT1cbhaOeXOlRMg2iq94Mn6x+tWPo38Uxh1yC3Yy85DW3J8WkhvY1fuJdGsLdnPYtGeYQK3iZWDNVXiHwswrT1b3bZ8w4+on61onpm+WjBCTSpxTLBgfipYcdpHXxUrcX3kH6VYsB0ow12Mt5JPJuw3s8fSuMY/4SYhDNlluDvGa0/wCo/qrrPRboqmHsItwdZcCjMz9rX1/valPG1wyNwf4tfuyyJcB2IPkZpZqKxVxF+VV08BTFvHxsSPCZH1q6wyasTsTRFBYvh1tiGa2pI1BgZgQZGu+9V3H/ABBNi91dzDOw3D22BJHPskD2zUVh+nmEu6db1bc1ujq2Hqez9aXdOmX9OXNAXE8EUXLZcrBOjS6wY01Og0033PfW8HbojHXAxkEEHYjY+XfTvDbMsK1raJUmLSQoFQuLxQLMxu4pACV7KQk7ADSTqCcw37+VTxFBjBuqkC/cmQcxCmANwBAGvfWYhG3Mar5pvWrgbPlS6ir+IBtxJAGZeXKZ3oQ2uz909oJMdRc0aSgIAHLY6kEBKLvWb8hmFm7BmCuRpEQQ0GDod+8aiKBV0AAC38PnKkFczJmZZgiI0mIOhPlpAhFjGsxGS7bcMQcrKVuBSxDQAe0RDCCPwmlWsSquXu22tvCqTqykE9nVdDqu8aeR103DWYMrGzfEsv7l3NALKDsCd/UGm0+yknrsOJDFTle3uoIESdhy27+8kJfDYlHnIwaN4MxT+aq/h8OtwjMti6CDBt6OATAME67mddCD4Cn+tKic921JiLiBwDqTB3jxmNR5VAE3S7a1GtibuYgC066aK8OJUETm5EliPAc+Uui0GQG4nieqs3Ln7iO3qqkj6ivOt1pPmSf6iB9AK7h8Q8Z1eAu6wXyoPUgn+lWrh10R6AD2Gv1mkzOj0cdmxv8AaCOdZRmF4O1xQw5z9CR+lZQpmpzO4u1EcJcK5Y7BTJ7hpTv7PbHP60m2ij5O0CQT3Quv5n6VqSfc5EpKqHhYQglbZQEz8+UmeeXYVUuPcWfCuFOZ0eY/fU+f4h51aMVdeDlE+Zgf6muc8bd710lmkLMmNABvEU2L5bYpIhcNgnv8RuOphFVOsuN8qlgYH8THWAPpU9i8Wltcq6Dx1dz3n/TYVTcJxm4r3AGyI5knc6Tl05nWPWrLwXhuaL1wNlOqBvmf+I9y93fS3mlNaTsYemjjWqXIniWJNvDtcfTTQfkPMmKpvBsOSHuNqY/qbf6A+9S/TXiWdhaB0Blv0pjq+qw6rsWGc+bbf0hfekPd/Roq5IiL7/Zt/E39/lXQ/hS8C+PC0f8ArB/IVzfFmcgHia6L8IsSP2pkIBzWpE96MT/0lj6UuL9yEdRvGX6OiWbJc+FH28Ao1OsUYtqm8QhiAKfq7I5DdjL4sDahm4mNRQ+ItP8AumguoffKfatEYRKj1y7NMNSkWZ7xyrZt03VTohEcb4JbxVvq7oMSCCphgRzBgxVF6Q8BxOCTrLN58RZBhrdxc5UHnGsjxEEaeddNKa026zyoOpdgptcHKeA9LxnAQ9Q5MZCZw7n90zrbJ7z712TotiBeti4ARIIKn5lYEh1PiCCK518ROgiXMMcRh0i9b1dUH3iT2jlH4lGum4Db6VVOFcee/hlw4xJRhq1pj1a3GhVBzzFw5VXstGswDJNZpulsXvXtLnyehuuBMAifMTSLrVwHDcMh8txerbyg+hqVt47E4cfY4q4I/CWzJ/leQPasnrrhjHhZ2EqaXat1zDA/EjGJ95atXh3ibbe6kr/TVj4f8VcK2l63dsH+XrE917X9NXWWL4ZV4prsWXG4BHEEc5BGhDRGbTc7anuFCXcLdE5Lp1gZXAZe5jr4cttO8k0rD9I8Le+6xFpyeWcK/wDlaG+lOuT401NMXXkDNlyQbllCRpmRirZTKmABOiH6aeByYFwAEusAJnMFeQTqJb1A7gYinLS0WhqNgI27gXMl7Vq6QezByNDTmkkchlHjUvh2lRKlTGoJkg908/OtrShVWyHP/i7iPsrFv95y3tAH0Z65PeaWPjV8+KeNzYwKP+XbA9SCf/UWqBlkxzOg9dBSZcnX6ZVjQ3jOkT2W6tdlVPdkVm+pNZULxXEhr90jYu8fy5jl+kVlb1SVHInkk5N2ejXvVK8IxFsWxbZlVrhJAYwWI2Cj8WgmKp/G7lzUJcFsBSZyywIBI1mAJjWJ1qpcOxVwMDebOTp2+0jEkLlObmCw8pBFTqeo0+xofjwa1aZ0vpOzLbZkae+DyqjcbdhhnI0nKp/xGI9g3tRPDOOHEWre7FpBPNiHKr6mAfWjPiCn7PgrdmAWuPncjYZFIAHeJb8zzpeX2qidOtWRIrHRV8KjzdQtcnsl+1bG0dkDffUz6VZ+kPFhbtNcY9o7d5PKqPwi1mYGNt52pfSPi4v3tD9mn1P/AH09KzwyaYs684e5MA4Zgzfvrm1k5n/lGrf6eoo7jWIzOakeD4PqrLXm0a4BHgm499D5RUHiWlvXWh8Yb9xkF3Gcfhstm2/Muw9Aqz9TUz0FxRt4200wcwX0bs+3apjpPhersWhzW4wPmyBj9ahMHx0Wrg38W5KeR8Yozi4y2XCRijkjKMtT5bPSRuXQNpph8c3MVI4d8yKxG4B9xP60PeZQ21aoST7HJYIMe3cfrW/+JnuFOjiKg86TftK+o0NMuuYkoAZ9SRzpEmibmGA2NDZoq6qXBDTA0mlk0pVoVRBeEuEHaqz0k+HGExjM5U2rh3e3AzHvZflY+OhPM1ZFuhTrWC73VmknqsYlaObXPhhi7QFuziw1kkZlcshiR8oAcLtusGoXjHw5x9nVWOIXlkclh5q6gnzE+ldjN6tG5NT7QNNcHAbt7E2I6y06DxQj6g5fpW148G3J9gf1/Su+sARrUXiuimFvfPh7Rn+AA+6xVHjxvmIxZcke5yTArZuGGdB4E5fo1dC6O9FbpQGzea2DzFx8gHgqtBPnpROI+DeDfVRcs+CXDB9GBirvgcAtm2LaAKqjQClehG7Tf0WeeTVNIibWAxdoff2747ntZWPk1tvzBqHu/E+1ZutaxFm4jIYYoQ6+BE5TBHhVj4kxEQapPTXhYuWTcylrqZcsbsCwGUnu7U+EVo9GTjcRcXFv3FrwHxBwF3bEopPK5Ns+7gD61YLV5XGZGVx3qQy+40rzHiMTbDFXVldSQwI1BG4OUn8qYQrP2dyJ3g7+Y3NIakvkizxx/Flp6XcQF3F4i4plTcIU96hjlI8MqJUPhHyuG5JL/wDhqX/8tZhsQHBVjDcjyJ5f9t6RjSUs3idxaIH+NlTTv0dqolbR01JLE2uyKpasEgGt1OcHtE2V0H4u/wDeNZXQOEdcx1ssdQSiguxiQcolFjUmWynb8BHOqB0rwl7DsEOvWJJY886qXTuBV8+u8Za61atRRKYJXHaAYdxAI+tN9OF65qx7ySrSnRR/hTw8vlYjsWTPgWI7I95b08am/ivC2LN39y5l8YdSfoUHvVtsW1RQqKFUcgAB9K5t8YMY2a1b/DkLepeJ9l+tZ+olquQzpU4zTXa/6KRd4yX7Kbd+35VI9GODDEXgrfdJ27p/hHLzYwvqTyqu4NWZgltS7sQFUCSSeQrpK4UYHDCzIN65DXiNpjsoD+6s+pk86yQhqdvg6fqOe3f+gHpJxCSQNJJ0HLuHoIqD4XY6y9bH7zgeg1b6A01jbxd8oo3ggjEpGymB5ka/pVv5Mlf7Yvnn6eKkG9McOz2iVUtGIcnKCYAVxJjYbVGdB+hLYu+pdSLKHM7EQD3IO8k+wk10zoM8XLhHMXD/AJrgNWi9c11p+WN5DkRyVGqC3xQywNOVR126a31lINPglFGfkailG6RtWyaaIqzknyGhRemr1Lmk3Fq0ZJgYz1lO27mmtDOYrRloA1J2HnV5KwoJu3BRGCLN8ttWHfl096NwnDktjWGbmTr5gdwpxr8CAAB3DQVkcr2iWBblwqYNpR6CtC8eSp/lFOLfM661vIrHQxVXa7EQyLzTpl1/hH+lF27DbkrP8ordu2BTjPVdbDQ3evMu5B9KHPENDJ2pvF3JmgCtNhBNblRV69mNICE7cq0Fp1TppV2/BCLxfRjC4qResoWPPZvMEa1WeK/CXCtPVtdtHzDr7MJ+oq6uvOimWYJ7qqwqu5yHEfCLEKfsb6EfxB0P0zCo7FdAuJR1RTrFJmRct5ZEwZYhuexH6V3HIO6sZaFdyXtSObcN+EoFpetvOHjtBACg10AJIJgRrFZXTZrKO/krS8AFzc0Rhtq1WU38AhU1zT4sD7Wz/wDyb/rNbrKx5vgzV0v8iIH4XKP25jGotXIPMdg7d1SPHWJuNPfWVlVh8Wb8Hy/3lldwY+0qT4F98vmf+pq1WVTpvnL6ZTrfivs6B0TPaf8Ak/8AMtWNzWVlaY/I5TNLWjWVlOlwVXImsXatVlKLoSa1c2rKyrR5Ks0igtqKP4cgBaAB8v5VusqZe4EFXqFv1lZVMfBaQ2lKWsrKu+CoSu1arKysowjsQdTTS1lZWtcFDRGtKrKyqkGzRCfKvr+dZWUWFCzyrGrKyoAWDWVlZUI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437860" y="3140968"/>
            <a:ext cx="3270044" cy="2369880"/>
          </a:xfrm>
          <a:prstGeom prst="rect">
            <a:avLst/>
          </a:prstGeom>
        </p:spPr>
        <p:txBody>
          <a:bodyPr wrap="square">
            <a:spAutoFit/>
          </a:bodyPr>
          <a:lstStyle/>
          <a:p>
            <a:pPr algn="ctr"/>
            <a:r>
              <a:rPr lang="es-CO" sz="3600" dirty="0"/>
              <a:t>«Si me </a:t>
            </a:r>
            <a:r>
              <a:rPr lang="es-CO" sz="4000" dirty="0"/>
              <a:t>amáis</a:t>
            </a:r>
            <a:r>
              <a:rPr lang="es-CO" sz="3600" dirty="0"/>
              <a:t>, guardad mis mandamientos» </a:t>
            </a:r>
            <a:endParaRPr lang="es-CO" sz="3600" dirty="0" smtClean="0"/>
          </a:p>
          <a:p>
            <a:pPr algn="ctr"/>
            <a:r>
              <a:rPr lang="es-CO" sz="3600" dirty="0" smtClean="0">
                <a:solidFill>
                  <a:srgbClr val="FF0000"/>
                </a:solidFill>
              </a:rPr>
              <a:t>Juan </a:t>
            </a:r>
            <a:r>
              <a:rPr lang="es-CO" sz="3600" dirty="0">
                <a:solidFill>
                  <a:srgbClr val="FF0000"/>
                </a:solidFill>
              </a:rPr>
              <a:t>14:15.</a:t>
            </a:r>
            <a:endParaRPr lang="es-CO" sz="3600" dirty="0">
              <a:solidFill>
                <a:srgbClr val="FF0000"/>
              </a:solidFill>
            </a:endParaRPr>
          </a:p>
        </p:txBody>
      </p:sp>
      <p:pic>
        <p:nvPicPr>
          <p:cNvPr id="1028" name="Picture 4" descr="http://4.bp.blogspot.com/_Xs84hm3Z2Lc/TSM17BGqQVI/AAAAAAAAAIA/MeOLvRdBH70/s1600/900193001_ac20e112fd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204864"/>
            <a:ext cx="4883696" cy="4653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96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Forte" pitchFamily="66" charset="0"/>
              </a:rPr>
              <a:t>¿Por qué la tierra y sus habitantes sufren?</a:t>
            </a:r>
          </a:p>
        </p:txBody>
      </p:sp>
      <p:sp>
        <p:nvSpPr>
          <p:cNvPr id="3" name="2 Marcador de contenido"/>
          <p:cNvSpPr>
            <a:spLocks noGrp="1"/>
          </p:cNvSpPr>
          <p:nvPr>
            <p:ph idx="1"/>
          </p:nvPr>
        </p:nvSpPr>
        <p:spPr>
          <a:xfrm>
            <a:off x="457200" y="1600200"/>
            <a:ext cx="8229600" cy="4853136"/>
          </a:xfrm>
        </p:spPr>
        <p:txBody>
          <a:bodyPr>
            <a:normAutofit fontScale="92500"/>
          </a:bodyPr>
          <a:lstStyle/>
          <a:p>
            <a:pPr marL="0" indent="0" algn="ctr">
              <a:buNone/>
            </a:pPr>
            <a:r>
              <a:rPr lang="es-CO" b="1" dirty="0" smtClean="0">
                <a:solidFill>
                  <a:srgbClr val="FF0000"/>
                </a:solidFill>
              </a:rPr>
              <a:t>Isaías </a:t>
            </a:r>
            <a:r>
              <a:rPr lang="es-CO" b="1" dirty="0">
                <a:solidFill>
                  <a:srgbClr val="FF0000"/>
                </a:solidFill>
              </a:rPr>
              <a:t>24:4-6</a:t>
            </a:r>
            <a:r>
              <a:rPr lang="es-CO" b="1" dirty="0" smtClean="0">
                <a:solidFill>
                  <a:srgbClr val="FF0000"/>
                </a:solidFill>
              </a:rPr>
              <a:t>.</a:t>
            </a:r>
            <a:r>
              <a:rPr lang="es-CO" b="1" baseline="30000" dirty="0"/>
              <a:t> </a:t>
            </a:r>
            <a:r>
              <a:rPr lang="es-CO" dirty="0" smtClean="0"/>
              <a:t>Se </a:t>
            </a:r>
            <a:r>
              <a:rPr lang="es-CO" dirty="0"/>
              <a:t>destruyó, cayó la tierra; enfermó, cayó el mundo; enfermaron los altos pueblos de la tierra. </a:t>
            </a:r>
            <a:r>
              <a:rPr lang="es-CO" b="1" baseline="30000" dirty="0" smtClean="0"/>
              <a:t>5 </a:t>
            </a:r>
            <a:r>
              <a:rPr lang="es-CO" dirty="0"/>
              <a:t>Y la tierra [hizo] bancarrota bajo sus moradores, </a:t>
            </a:r>
            <a:r>
              <a:rPr lang="es-CO" i="1" u="sng" dirty="0"/>
              <a:t>porque traspasaron las leyes, falsearon el derecho, rompieron el pacto sempiterno.</a:t>
            </a:r>
            <a:r>
              <a:rPr lang="es-CO" dirty="0"/>
              <a:t> </a:t>
            </a:r>
          </a:p>
          <a:p>
            <a:endParaRPr lang="es-CO" b="1" baseline="30000" dirty="0" smtClean="0"/>
          </a:p>
          <a:p>
            <a:pPr marL="0" indent="0" algn="ctr">
              <a:buNone/>
            </a:pPr>
            <a:r>
              <a:rPr lang="es-CO" b="1" baseline="30000" dirty="0" smtClean="0"/>
              <a:t>6 </a:t>
            </a:r>
            <a:r>
              <a:rPr lang="es-CO" dirty="0"/>
              <a:t>Por esta causa la maldición consumió la tierra, y sus moradores fueron asolados. Por esta causa fueron consumidos los moradores de la tierra, y los hombres se apocaron.</a:t>
            </a:r>
            <a:endParaRPr lang="es-CO" b="1" dirty="0">
              <a:solidFill>
                <a:srgbClr val="FF0000"/>
              </a:solidFill>
            </a:endParaRPr>
          </a:p>
        </p:txBody>
      </p:sp>
    </p:spTree>
    <p:extLst>
      <p:ext uri="{BB962C8B-B14F-4D97-AF65-F5344CB8AC3E}">
        <p14:creationId xmlns:p14="http://schemas.microsoft.com/office/powerpoint/2010/main" val="3166864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336704"/>
          </a:xfrm>
          <a:blipFill>
            <a:blip r:embed="rId2"/>
            <a:tile tx="0" ty="0" sx="100000" sy="100000" flip="none" algn="tl"/>
          </a:blipFill>
        </p:spPr>
        <p:txBody>
          <a:bodyPr>
            <a:normAutofit fontScale="85000" lnSpcReduction="20000"/>
          </a:bodyPr>
          <a:lstStyle/>
          <a:p>
            <a:pPr marL="0" indent="0" algn="ctr">
              <a:buNone/>
            </a:pPr>
            <a:r>
              <a:rPr lang="es-CO" dirty="0" smtClean="0"/>
              <a:t>Dios </a:t>
            </a:r>
            <a:r>
              <a:rPr lang="es-CO" dirty="0"/>
              <a:t>es santo. Dio su ley para que los hombres se mantuvieran </a:t>
            </a:r>
            <a:r>
              <a:rPr lang="es-CO" dirty="0" smtClean="0"/>
              <a:t>puros y </a:t>
            </a:r>
            <a:r>
              <a:rPr lang="es-CO" dirty="0"/>
              <a:t>el mundo incontaminado. Pero como ellos han rechazado esa ley, no sólo se contaminaron a sí mismos sino también contaminan el mundo en que viven. </a:t>
            </a:r>
            <a:endParaRPr lang="es-CO" dirty="0" smtClean="0"/>
          </a:p>
          <a:p>
            <a:pPr marL="0" indent="0" algn="ctr">
              <a:buNone/>
            </a:pPr>
            <a:endParaRPr lang="es-CO" dirty="0" smtClean="0"/>
          </a:p>
          <a:p>
            <a:pPr marL="0" indent="0" algn="ctr">
              <a:buNone/>
            </a:pPr>
            <a:r>
              <a:rPr lang="es-CO" dirty="0" smtClean="0"/>
              <a:t>El </a:t>
            </a:r>
            <a:r>
              <a:rPr lang="es-CO" dirty="0"/>
              <a:t>contagio del pecado ha infectado la tierra que pisamos, el alimento que comemos, el agua que bebemos y el aire que </a:t>
            </a:r>
            <a:r>
              <a:rPr lang="es-CO" dirty="0" smtClean="0"/>
              <a:t>respiramos.</a:t>
            </a:r>
          </a:p>
          <a:p>
            <a:pPr marL="0" indent="0" algn="ctr">
              <a:buNone/>
            </a:pPr>
            <a:r>
              <a:rPr lang="es-CO" dirty="0" smtClean="0"/>
              <a:t> </a:t>
            </a:r>
            <a:r>
              <a:rPr lang="es-CO" b="1" dirty="0" smtClean="0">
                <a:solidFill>
                  <a:srgbClr val="FF0000"/>
                </a:solidFill>
              </a:rPr>
              <a:t>Lea (Gen.3:17</a:t>
            </a:r>
            <a:r>
              <a:rPr lang="es-CO" b="1" dirty="0">
                <a:solidFill>
                  <a:srgbClr val="FF0000"/>
                </a:solidFill>
              </a:rPr>
              <a:t>; </a:t>
            </a:r>
            <a:r>
              <a:rPr lang="es-CO" b="1" dirty="0" smtClean="0">
                <a:solidFill>
                  <a:srgbClr val="FF0000"/>
                </a:solidFill>
              </a:rPr>
              <a:t>Num.35:33</a:t>
            </a:r>
            <a:r>
              <a:rPr lang="es-CO" b="1" dirty="0">
                <a:solidFill>
                  <a:srgbClr val="FF0000"/>
                </a:solidFill>
              </a:rPr>
              <a:t>; </a:t>
            </a:r>
            <a:r>
              <a:rPr lang="es-CO" b="1" dirty="0" smtClean="0">
                <a:solidFill>
                  <a:srgbClr val="FF0000"/>
                </a:solidFill>
              </a:rPr>
              <a:t>Sal.107:34</a:t>
            </a:r>
            <a:r>
              <a:rPr lang="es-CO" b="1" dirty="0">
                <a:solidFill>
                  <a:srgbClr val="FF0000"/>
                </a:solidFill>
              </a:rPr>
              <a:t>). </a:t>
            </a:r>
            <a:endParaRPr lang="es-CO" b="1" dirty="0" smtClean="0">
              <a:solidFill>
                <a:srgbClr val="FF0000"/>
              </a:solidFill>
            </a:endParaRPr>
          </a:p>
          <a:p>
            <a:pPr marL="0" indent="0">
              <a:buNone/>
            </a:pPr>
            <a:endParaRPr lang="es-CO" dirty="0" smtClean="0"/>
          </a:p>
          <a:p>
            <a:pPr marL="0" indent="0" algn="ctr">
              <a:buNone/>
            </a:pPr>
            <a:r>
              <a:rPr lang="es-CO" dirty="0" smtClean="0"/>
              <a:t>Cada </a:t>
            </a:r>
            <a:r>
              <a:rPr lang="es-CO" dirty="0"/>
              <a:t>año que transcurre, la tierra se vuelve más corrupta. Si Dios no interviniera, llegaría el tiempo cuando la contaminación del pecado envilecería de tal modo a la raza humana que sería imposible </a:t>
            </a:r>
            <a:r>
              <a:rPr lang="es-CO" dirty="0" smtClean="0"/>
              <a:t>vivir.</a:t>
            </a:r>
          </a:p>
          <a:p>
            <a:pPr marL="0" indent="0" algn="ctr">
              <a:buNone/>
            </a:pPr>
            <a:r>
              <a:rPr lang="es-CO" dirty="0" smtClean="0">
                <a:solidFill>
                  <a:srgbClr val="FF0000"/>
                </a:solidFill>
              </a:rPr>
              <a:t>Lea </a:t>
            </a:r>
            <a:r>
              <a:rPr lang="es-CO" dirty="0">
                <a:solidFill>
                  <a:srgbClr val="FF0000"/>
                </a:solidFill>
              </a:rPr>
              <a:t>(</a:t>
            </a:r>
            <a:r>
              <a:rPr lang="es-CO" dirty="0" smtClean="0">
                <a:solidFill>
                  <a:srgbClr val="FF0000"/>
                </a:solidFill>
              </a:rPr>
              <a:t>Gen.6:5;11-12</a:t>
            </a:r>
            <a:r>
              <a:rPr lang="es-CO" dirty="0">
                <a:solidFill>
                  <a:srgbClr val="FF0000"/>
                </a:solidFill>
              </a:rPr>
              <a:t>; DTG 27-28). </a:t>
            </a:r>
            <a:endParaRPr lang="es-CO" dirty="0" smtClean="0">
              <a:solidFill>
                <a:srgbClr val="FF0000"/>
              </a:solidFill>
            </a:endParaRPr>
          </a:p>
          <a:p>
            <a:pPr marL="0" indent="0" algn="ctr">
              <a:buNone/>
            </a:pPr>
            <a:r>
              <a:rPr lang="es-CO" dirty="0" smtClean="0"/>
              <a:t>Nota. Recuerde que Jesús dijo que antes del regreso de Cristo, será como en el tiempo de Noé</a:t>
            </a:r>
            <a:r>
              <a:rPr lang="es-CO" dirty="0">
                <a:solidFill>
                  <a:srgbClr val="FF0000"/>
                </a:solidFill>
              </a:rPr>
              <a:t> </a:t>
            </a:r>
            <a:r>
              <a:rPr lang="es-CO" dirty="0" smtClean="0">
                <a:solidFill>
                  <a:srgbClr val="FF0000"/>
                </a:solidFill>
              </a:rPr>
              <a:t>(Mat.24:37).</a:t>
            </a:r>
            <a:endParaRPr lang="es-CO" dirty="0">
              <a:solidFill>
                <a:srgbClr val="FF0000"/>
              </a:solidFill>
            </a:endParaRPr>
          </a:p>
        </p:txBody>
      </p:sp>
    </p:spTree>
    <p:extLst>
      <p:ext uri="{BB962C8B-B14F-4D97-AF65-F5344CB8AC3E}">
        <p14:creationId xmlns:p14="http://schemas.microsoft.com/office/powerpoint/2010/main" val="2283397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wipe(down)">
                                      <p:cBhvr>
                                        <p:cTn id="45" dur="580">
                                          <p:stCondLst>
                                            <p:cond delay="0"/>
                                          </p:stCondLst>
                                        </p:cTn>
                                        <p:tgtEl>
                                          <p:spTgt spid="3">
                                            <p:txEl>
                                              <p:pRg st="7" end="7"/>
                                            </p:txEl>
                                          </p:spTgt>
                                        </p:tgtEl>
                                      </p:cBhvr>
                                    </p:animEffect>
                                    <p:anim calcmode="lin" valueType="num">
                                      <p:cBhvr>
                                        <p:cTn id="4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3">
                                            <p:txEl>
                                              <p:pRg st="7" end="7"/>
                                            </p:txEl>
                                          </p:spTgt>
                                        </p:tgtEl>
                                      </p:cBhvr>
                                      <p:to x="100000" y="60000"/>
                                    </p:animScale>
                                    <p:animScale>
                                      <p:cBhvr>
                                        <p:cTn id="52" dur="166" decel="50000">
                                          <p:stCondLst>
                                            <p:cond delay="676"/>
                                          </p:stCondLst>
                                        </p:cTn>
                                        <p:tgtEl>
                                          <p:spTgt spid="3">
                                            <p:txEl>
                                              <p:pRg st="7" end="7"/>
                                            </p:txEl>
                                          </p:spTgt>
                                        </p:tgtEl>
                                      </p:cBhvr>
                                      <p:to x="100000" y="100000"/>
                                    </p:animScale>
                                    <p:animScale>
                                      <p:cBhvr>
                                        <p:cTn id="53" dur="26">
                                          <p:stCondLst>
                                            <p:cond delay="1312"/>
                                          </p:stCondLst>
                                        </p:cTn>
                                        <p:tgtEl>
                                          <p:spTgt spid="3">
                                            <p:txEl>
                                              <p:pRg st="7" end="7"/>
                                            </p:txEl>
                                          </p:spTgt>
                                        </p:tgtEl>
                                      </p:cBhvr>
                                      <p:to x="100000" y="80000"/>
                                    </p:animScale>
                                    <p:animScale>
                                      <p:cBhvr>
                                        <p:cTn id="54" dur="166" decel="50000">
                                          <p:stCondLst>
                                            <p:cond delay="1338"/>
                                          </p:stCondLst>
                                        </p:cTn>
                                        <p:tgtEl>
                                          <p:spTgt spid="3">
                                            <p:txEl>
                                              <p:pRg st="7" end="7"/>
                                            </p:txEl>
                                          </p:spTgt>
                                        </p:tgtEl>
                                      </p:cBhvr>
                                      <p:to x="100000" y="100000"/>
                                    </p:animScale>
                                    <p:animScale>
                                      <p:cBhvr>
                                        <p:cTn id="55" dur="26">
                                          <p:stCondLst>
                                            <p:cond delay="1642"/>
                                          </p:stCondLst>
                                        </p:cTn>
                                        <p:tgtEl>
                                          <p:spTgt spid="3">
                                            <p:txEl>
                                              <p:pRg st="7" end="7"/>
                                            </p:txEl>
                                          </p:spTgt>
                                        </p:tgtEl>
                                      </p:cBhvr>
                                      <p:to x="100000" y="90000"/>
                                    </p:animScale>
                                    <p:animScale>
                                      <p:cBhvr>
                                        <p:cTn id="56" dur="166" decel="50000">
                                          <p:stCondLst>
                                            <p:cond delay="1668"/>
                                          </p:stCondLst>
                                        </p:cTn>
                                        <p:tgtEl>
                                          <p:spTgt spid="3">
                                            <p:txEl>
                                              <p:pRg st="7" end="7"/>
                                            </p:txEl>
                                          </p:spTgt>
                                        </p:tgtEl>
                                      </p:cBhvr>
                                      <p:to x="100000" y="100000"/>
                                    </p:animScale>
                                    <p:animScale>
                                      <p:cBhvr>
                                        <p:cTn id="57" dur="26">
                                          <p:stCondLst>
                                            <p:cond delay="1808"/>
                                          </p:stCondLst>
                                        </p:cTn>
                                        <p:tgtEl>
                                          <p:spTgt spid="3">
                                            <p:txEl>
                                              <p:pRg st="7" end="7"/>
                                            </p:txEl>
                                          </p:spTgt>
                                        </p:tgtEl>
                                      </p:cBhvr>
                                      <p:to x="100000" y="95000"/>
                                    </p:animScale>
                                    <p:animScale>
                                      <p:cBhvr>
                                        <p:cTn id="5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Forte" pitchFamily="66" charset="0"/>
              </a:rPr>
              <a:t>¿Qué dos </a:t>
            </a:r>
            <a:r>
              <a:rPr lang="es-CO" dirty="0" smtClean="0">
                <a:latin typeface="Forte" pitchFamily="66" charset="0"/>
              </a:rPr>
              <a:t>propósitos </a:t>
            </a:r>
            <a:r>
              <a:rPr lang="es-CO" dirty="0">
                <a:latin typeface="Forte" pitchFamily="66" charset="0"/>
              </a:rPr>
              <a:t>tiene la santa Ley de Dios?</a:t>
            </a:r>
          </a:p>
        </p:txBody>
      </p:sp>
      <p:sp>
        <p:nvSpPr>
          <p:cNvPr id="3" name="2 Marcador de contenido"/>
          <p:cNvSpPr>
            <a:spLocks noGrp="1"/>
          </p:cNvSpPr>
          <p:nvPr>
            <p:ph idx="1"/>
          </p:nvPr>
        </p:nvSpPr>
        <p:spPr>
          <a:xfrm>
            <a:off x="0" y="1600200"/>
            <a:ext cx="9144000" cy="5257800"/>
          </a:xfrm>
        </p:spPr>
        <p:txBody>
          <a:bodyPr>
            <a:normAutofit fontScale="92500" lnSpcReduction="20000"/>
          </a:bodyPr>
          <a:lstStyle/>
          <a:p>
            <a:pPr marL="0" indent="0" algn="ctr">
              <a:buNone/>
            </a:pPr>
            <a:r>
              <a:rPr lang="es-CO" sz="3300" b="1" dirty="0" smtClean="0"/>
              <a:t>1)</a:t>
            </a:r>
            <a:r>
              <a:rPr lang="es-CO" b="1" dirty="0" smtClean="0">
                <a:solidFill>
                  <a:srgbClr val="FF0000"/>
                </a:solidFill>
              </a:rPr>
              <a:t> Rom.7:7-12.</a:t>
            </a:r>
            <a:r>
              <a:rPr lang="es-CO" b="1" baseline="30000" dirty="0"/>
              <a:t>  </a:t>
            </a:r>
            <a:r>
              <a:rPr lang="es-CO" dirty="0" smtClean="0"/>
              <a:t>¿Qué </a:t>
            </a:r>
            <a:r>
              <a:rPr lang="es-CO" dirty="0"/>
              <a:t>pues diremos? ¿La ley es pecado? En ninguna manera. Pero [yo] </a:t>
            </a:r>
            <a:r>
              <a:rPr lang="es-CO" i="1" u="sng" dirty="0"/>
              <a:t>no conocí el pecado sino por la ley</a:t>
            </a:r>
            <a:r>
              <a:rPr lang="es-CO" dirty="0"/>
              <a:t>; porque (tampoco) conocería la concupiscencia, si la ley no dijera: No </a:t>
            </a:r>
            <a:r>
              <a:rPr lang="es-CO" dirty="0" smtClean="0"/>
              <a:t>codiciarás.</a:t>
            </a:r>
            <a:r>
              <a:rPr lang="es-CO" b="1" baseline="30000" dirty="0" smtClean="0"/>
              <a:t>8 </a:t>
            </a:r>
            <a:r>
              <a:rPr lang="es-CO" dirty="0"/>
              <a:t>Entonces el pecado, cuando hubo ocasión, obró en mí por el mandamiento toda concupiscencia. Porque sin la ley el pecado estaba como </a:t>
            </a:r>
            <a:r>
              <a:rPr lang="es-CO" dirty="0" smtClean="0"/>
              <a:t>adormecido.</a:t>
            </a:r>
            <a:r>
              <a:rPr lang="es-CO" b="1" baseline="30000" dirty="0" smtClean="0"/>
              <a:t>9 </a:t>
            </a:r>
            <a:r>
              <a:rPr lang="es-CO" dirty="0"/>
              <a:t>Así que, yo sin la ley vivía por algún tiempo; mas venido el mandamiento, el pecado revivió, y yo morí; </a:t>
            </a:r>
            <a:r>
              <a:rPr lang="es-CO" b="1" baseline="30000" dirty="0" smtClean="0"/>
              <a:t>10 </a:t>
            </a:r>
            <a:r>
              <a:rPr lang="es-CO" dirty="0"/>
              <a:t>y hallé que el [mismo] mandamiento, que era para vida, [para mí] era mortal; </a:t>
            </a:r>
            <a:r>
              <a:rPr lang="es-CO" b="1" baseline="30000" dirty="0" smtClean="0"/>
              <a:t>11 </a:t>
            </a:r>
            <a:r>
              <a:rPr lang="es-CO" dirty="0"/>
              <a:t>porque el pecado, habida ocasión, me engañó por el mandamiento, y por él [me] mató. </a:t>
            </a:r>
            <a:r>
              <a:rPr lang="es-CO" b="1" baseline="30000" dirty="0" smtClean="0"/>
              <a:t>12 </a:t>
            </a:r>
            <a:r>
              <a:rPr lang="es-CO" i="1" u="sng" dirty="0"/>
              <a:t>De manera que la ley a la verdad es santa, y el mandamiento santo, y justo, y bueno.</a:t>
            </a:r>
            <a:r>
              <a:rPr lang="es-CO" dirty="0">
                <a:solidFill>
                  <a:srgbClr val="FF0000"/>
                </a:solidFill>
              </a:rPr>
              <a:t> </a:t>
            </a:r>
            <a:r>
              <a:rPr lang="es-CO" dirty="0" smtClean="0">
                <a:solidFill>
                  <a:srgbClr val="FF0000"/>
                </a:solidFill>
              </a:rPr>
              <a:t> </a:t>
            </a:r>
            <a:endParaRPr lang="es-CO" dirty="0"/>
          </a:p>
        </p:txBody>
      </p:sp>
    </p:spTree>
    <p:extLst>
      <p:ext uri="{BB962C8B-B14F-4D97-AF65-F5344CB8AC3E}">
        <p14:creationId xmlns:p14="http://schemas.microsoft.com/office/powerpoint/2010/main" val="387720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40224" y="476672"/>
            <a:ext cx="3087959" cy="6048672"/>
          </a:xfrm>
        </p:spPr>
        <p:txBody>
          <a:bodyPr>
            <a:normAutofit lnSpcReduction="10000"/>
          </a:bodyPr>
          <a:lstStyle/>
          <a:p>
            <a:pPr marL="0" indent="0" algn="ctr">
              <a:buNone/>
            </a:pPr>
            <a:r>
              <a:rPr lang="es-CO" dirty="0"/>
              <a:t>Nota. En primer lugar, el propósito de la ley es </a:t>
            </a:r>
            <a:r>
              <a:rPr lang="es-CO" i="1" u="sng" dirty="0"/>
              <a:t>mostrar el </a:t>
            </a:r>
            <a:r>
              <a:rPr lang="es-CO" i="1" u="sng" dirty="0" smtClean="0"/>
              <a:t>pecado</a:t>
            </a:r>
            <a:r>
              <a:rPr lang="es-CO" dirty="0" smtClean="0"/>
              <a:t>, pero no te puede perdonar. La </a:t>
            </a:r>
            <a:r>
              <a:rPr lang="es-CO" dirty="0"/>
              <a:t>ley es como un espejo, te muestra como está tu cara, si esta sucia no te </a:t>
            </a:r>
            <a:r>
              <a:rPr lang="es-CO" dirty="0" smtClean="0"/>
              <a:t>la puede limpiar.</a:t>
            </a:r>
            <a:endParaRPr lang="es-CO" b="1" dirty="0" smtClean="0">
              <a:solidFill>
                <a:srgbClr val="FF0000"/>
              </a:solidFill>
            </a:endParaRPr>
          </a:p>
          <a:p>
            <a:pPr marL="0" indent="0" algn="ctr">
              <a:buNone/>
            </a:pPr>
            <a:endParaRPr lang="es-CO" b="1" dirty="0" smtClean="0">
              <a:solidFill>
                <a:srgbClr val="FF0000"/>
              </a:solidFill>
            </a:endParaRPr>
          </a:p>
          <a:p>
            <a:pPr marL="0" indent="0">
              <a:buNone/>
            </a:pPr>
            <a:endParaRPr lang="es-CO" b="1" dirty="0">
              <a:solidFill>
                <a:srgbClr val="FF0000"/>
              </a:solidFill>
            </a:endParaRPr>
          </a:p>
          <a:p>
            <a:pPr marL="0" indent="0">
              <a:buNone/>
            </a:pPr>
            <a:endParaRPr lang="es-CO" b="1" dirty="0">
              <a:solidFill>
                <a:srgbClr val="FF0000"/>
              </a:solidFill>
            </a:endParaRPr>
          </a:p>
          <a:p>
            <a:endParaRPr lang="es-CO" dirty="0"/>
          </a:p>
        </p:txBody>
      </p:sp>
      <p:sp>
        <p:nvSpPr>
          <p:cNvPr id="4" name="AutoShape 2" descr="data:image/jpeg;base64,/9j/4AAQSkZJRgABAQAAAQABAAD/2wCEAAkGBxMSEhQUExQWFhIVGBcXGRYVGBQXFBgUFxQXGBUWFRcYHCggGBwlHBcVITEhJSkrLi4uGB8zODMsNygtLisBCgoKDg0OGxAQGiwkHyQsLC80LywsLCwvLCwvNSwsNDQsNCwsLCwsNCwsLCwsLCwsLCwsLCwsLCwsLCwsLCwsLP/AABEIAKkBKwMBIgACEQEDEQH/xAAbAAEAAgMBAQAAAAAAAAAAAAAABAUDBgcCAf/EAEQQAAEDAQUFBgUCAwQJBQAAAAEAAhEDBBIhMUEFUWFxgQYikaGx8BMyQsHRUuEjYoJyosLxBxSSk6OytNLyJDNjc4P/xAAaAQEAAwEBAQAAAAAAAAAAAAAAAgQFAwEG/8QAKBEAAgIBBAICAgEFAAAAAAAAAAECEQMEEiExQVEiYRPwgQUyobHB/9oADAMBAAIRAxEAPwDiyIi9IhERAEREAREQBERAEREAREQBERAe6VIuMNBJ3BWlg2QZl7Tyxjrh5LFYNnOeN0xhqQtlsdgORlcM2VR8lnBgcuWj7Z6BaWyQBuH7ZeStiABIAneYJ/ZYaln7oI0MdNFJDJYsrJk3NM0oxrgUu9Os4TMr7UENBOEdR/ko9mEOwUz4nzB2I5aHEc1ylxInR9pnKR1GI5qXRYP3GvGFCoENP8p3YjHUa+qnNpZFp/B/C5ZCJlNA6ft03cljZgYPvjGil0jK+vpg4Hx1XJSBA2ls6naKZZUbI0I+Zp/U06H1XLtt7JfZqhY7EHFr9HN3jjvC65UpkR5HSdFW7b2Wy0UrjhBxIP6X/YK/o9U8bp9Mq58O5WuzkqKRbrI6k9zHiHNPsqOtszWqCIi9AREQBERAEREAREQBERAEREAREQBERAEREAREQBERAbbsG0te0BwwGBjMRhK2ujTBAjGMj+VrHY2xTRc8/W8t6AD7yrN9R1F2sHwPNY+phvm1F8mxhv8AGmy0ezMHXPlvWOzAglpz9wvNm2ox2DxB36eKmuozBGMZH7Hh6KlLdH4yR2TTIgZDo164jNZoAeMcwRhwx9FlqUpg6tz5LFbRduk6H1H7KO63R6YC26SM2k9Qd496KTZsBHn+QsNtAzg+I/CitcREYcp9c10rdEbbL+kSMjI45rOKgIxwVLZq5GeO8+8FYtI0MHccvHRcJRo8cSUHaHEHz/dYnt6g5/uvrWnTw098l5c6Du9ERzZpvb/ZctbWaMWd1++6flceRw6rRF2u0URUY5piHAj2NVy/tD2dqWd0hpdSOIc2XBvA6jgStvRZrhtl2Z+ox87kUiIivlUIiIAiIgCIiAIiIAiIgCIiAIiIAiIgCIiAIiIAiIgOm9hKH/pGTqXn++R9lP27Y7zJ3LD2LM2aliIDQI5Z+eK2BzAcDkvn8s2szl9m5i4gl9HOHvulTrHtQsydhuIMfss3aDZlx5Lflz5KrszDOGav/DJC2c6kpUjbrDajVF4MMjPcRqMYWXadL+EDmcPEEesqpslGtTay46JcS7GAScp6COiv63epmRjGnGMQsvJFQkmnxZZqkiBUZeYDuURrcOeKsrPT7se5GP5WBtPMe4KhGdcBGOmyI981NoNDmicxLfA4FYqbZHIrLZhi7iAercD6DxXkmGeAyow90yNxXttuw7whSyMRx+4/MqPWYL4nIyD+VFS55IOmjI2D8pWk7T2k+y2l1KpJsz9MZaHfUzdGsLbRQcw8B44eqjbasLLQwNcG382OcJbejAHUTwIyV7SzjGVPplXLFtcHNNsWB1F5E3mkmHecHjBB4ggqArzalMhwpOF2KBkHNrqPxS3Hk0tB3OVGtuLtGbNUwiIpEQiIgCIiAIiIAiKZs6zB5JPytxPvegSsx0bKTicApLbI3cSeqsbLZzVduY3doNw4lWvwmsENED3mdVyllSdFnHp3JWa47Z/8jh/tfdR6lijLz/Ku7WyQvNkAeC12eh18V6p8WRnip0a49hBgryrqvZQ7AYjQ6gqorUy0kHMKadnFxo8IiL08CIiAIiIDZex+2HUnfDxIce6BHza56LplkcSAThOhXL+w1jNS1NcMqYLieeAHmfBdVasXX7Vk47NbRtvHyQdp2QPzCi2PZbQ6VbvWINgyqanJKky6YLa5lOm5zvlGBwznLqsNitAfRJZN2DF7PAjDpiFKrC80g5HPpivl0HAatOHBeOtv8h9GCzux5+/RKzIKx0Z6iFJtbZE7x9wuPkh5MN3Er1Z3Q53CT0OB+yNdkVHDoLXaAkH+w44fZSq0C1qDDl9vZWC3U+6D7xC93oid/r/mSsjW3mRqDHgvEiDMdkq3gN+X4P2UXaVAAEaZj7ea+2V0E/pPuehU23Uw9uPEHrr6FdsbqRzmjnfbRmDK0d9wNFxOkDON5aSJnfvWoLdrdaqYH+rWie8498RDHAC7O4GSeE7lqW0LE+i8seOR0cNC06hb+B/Gn+ozMy+VojIiLucQiIgCIiAIiIArmmy7Ta0ZnE+/eaqaQkjmtjdRIc0kG6Be5gGP8JChJ0dsOPd+/votrNRDGBozzMfqOf46Ly8LzYXhwgea8299wwqaXyryaVpR+iNaG4KFTN1yyuqNzceiwVYkRlKsRXgp5JJ8mSo+6+Y7rs+u7iFg21ZJb8QZsIa7i0/I77dQpFpZLAdxhTNkUxUIY8wyoH0SeLmk0T/vLnRpRulv9HL3E1BF9c0jA4EL4u5wCIiAIikbOLBVpmqJph7b4/lkT0Xj4QXLOhdg7D8Oy3yO9Vde43Bg3xxPVbS3JVVHa7H4Na67hdcLppkcCDl0VpTXz+dylNykuzexwUIpIyQjmr00L64rgzoRKoWOzuiodwDBwlzLzgOUgKTUCwWirrxaPAAD0K8b+LR5JkV3dd1hSQZp8Wn7rBaB3uBUixmXQcnDz198VA8fVmChg+7oYjxwWIMwg7rp+3vis1dhAB+phg+PvxQgEk8SCOE5r0Cym82DmO6eX0k+nRT7HUB6if6m4EeQ8VXDuvB+l3dd9j4wVMoi67rP9Ud8dRB6I0uyMiNdAdGhx8cx4qXQfOB0wPEb+YWGu3xafLT3xX1pxDhn+2Pp5r2yLNQ/0gbLF34oGLcHYaSLh8yJ6arTbXai6nTY7EtBxOcfSPDyIXYdp2YVKbmkEgtOWZaRiBxGMcVyHa2y30HQe8w/I8fK4acjwW3osqlDa+0Zuog09y8kBERXyqEREAREQBERAZLOe8Oa2FtS8+CfmEeR/K1sFXIqRccNIKhNWdsORw/f4/6bVsfZxJGgWLtPZLrsMlZ7HtIMmQGAXiSYEHJRdu12VBLXBwxxGSzYSn+W2argtlGt16N6MsNwj0WB9KAFOpZKPXcr0ZN8FCeOKVl7T2bfpYblV7NYQysdaTqb+ofd/wAQW6bMpAWdrtC0Yqotlnaxlqj5n/CpxmCSTUB5/wANcoSdNMj3NGi7fpXLVaG/prVW9A8gKAp+3qt+1Wh2+tVP/EcoCtQ/tRWl2wiIpHgREQFn2acRaqMGJfHMEGR4LrNjfgFxOV07s3b2mm0MdeAAnGSCc53arO1+O6kaGinw4m1tK8PKwNrLy6qspmijI9+CgW1+DRxnwj91kdUkwFFtb+/GgEfnzUYq5Hnk91X4A/pOPvlKz0XRzBkclCa7Eg5FSKZgN35H0/Ci0PotKwDhOjhB8MCoDGw7yPMYH0WWyVoJbpjHI/MOhx6r7ahdkxIzPERjHSP9lRrkivR4r0g5vvA7j73L1Z6t5uODhAJ3EfK5fabhEjFp9wePFeSy66R/5DceKJnrMtYTBI4EcPf2XiiSDdOmX2WYN04Ycty83Z5jzClZAyUhLS3It7zTw/YrUtuUjTc7uB9OoL3w3CWXtW45YzHRbS0wQehVB2xeadG+MQCRkT8wwOGgIVzSS+aXsr5Omc72vSY2p/Da5oLQSxxDixxmWyMxkeqhKbtMBxFRo7j/ACcPmaePrKhLdXRmS7CIi9PAiIgCIiAKxsj5ZGoVcstnq3TwQI2zYVUPFx2Y03t/ZfdqZkDAA5aKkY8iHNOI1HvmpAql2IOO7VcHjqW6zQxZ92PYyYHYKFXOMKT9InNQiZckUQyvhI6h2RpfGsl3MiQqLtRUbRqinM/D/iVCMrzG3g3mAAP/ANQvvZ/tELJZ3gCah+QH5RI+d/Abtct5Gl7X2gXB8kl1Q4k5kXrxJ4l3ePIKGODZyk9srKYknE5nE8zmviIrRXCIiAIiIAtn7AkfGqAnNmA3w4fnzWsLLZbQ6m4PYYcMiueWG+DiTxT2TUjqtWvdK8G2LSW9qHH52yd7T9irDZe2hWcW3XNaBLnGIA/JWbLSSSto1o6nHLhM22zVIaXn+y3i7U8gFEJlVNDtA2u5zWAhrBDQdwOfVS7Daw/LMZ9VxeCUbbROOSMumTnD31KzMdew10WFfHDDiq+2zoSKlQteCM4mN4yVrReHtkaYjluP4VN/rJwBx55eOil2GoAZbh+pp45woOHBCR8cw0z3cjocuX2WajXDhHiNQd4UyvTBBHn6FVlWiRwcNfzwK59klyTaR+nq0r3M4j3vUezPvDHBwPg78FZyYIMZ5jcdR74Lzoi0fag10UfadnFWk5hGDgR1j34qVGmhyXie6d7cekLvjlTtHKSOLVC5gfSdODp/qGE9RHgFHWxdt9nmnXNQD+HUgg7nQJB8JHXcVrq+ihLdFMyZqpUERFMiEREAREQBERAZrPaSziNxUoWhpykHd+6r0QWXAtTufP8AbFfGVzoAD4+squoV4OOIW3dndjtrkmoCGhrS0YguvTBJzu9081zyTjjjuZ2xQnklSKKtVN0ucZAjPVxy8gT0VU9xJkredpdlg4XWPuC9OIJEwABOcZ48VRWvsjamSQ0PA/QZMcjBXOGoxy8nTNpskX1ZQovT2FphwIIzBBBHMFeVYKoREQBERAEREAVhaK1ykym3N4D3nUz8jeQHqq9ZHVnEAE4DAZZbp3Lxo9Tqz7Za5puDm5jzGoW4WV8ta5vynvT76rWbFs+9BdlnG9X9NkUxGTZw55ejlXzU+C5pVJX6NmslUPaDru3HULIGqq2I4glpyOI5gCffBXV3X3yWTNbXRfT9mNzN6xi8w3hiPeX4Ul0RjkMeXVQLZaXtgsZfZ9Thpwux64FRim3wetpLktrLtC8QDg76ePDhr47sphaHenLgeGfIrV6dnZXk0nQ/6mOJB3g4mWweYVns+1PbDagipiCD9YAzHGN2Buyo5MKq49+iCfJMNO6eOXMfpP2UprwcDrkePHijwHNBGIOR4bj7+6jjEEdDvDhv4qqzpdktonDUYj7j3wWMYHgfulCqdcwVktdPIj3K64+zlI1XbNIPmg/EOZ3T/OwmfRrvFc3rUi1xa7NpIPMLqPaCgZpVR9NRoPJxAPoB1K5/2lYBaHRqGk8yMVu6WVxM/UR8lWiIrZWCIiAIiIAiIgCIiAnbDsjatdjHmGEyeIAm6OJiFvdTaYp2hv6C0sdkAGjvNPTHoSuf7Ns7alamxxhr3taTwLgCugdp7MG0e4A0MxgCBAEHyJVLUU8kYvzwaeidYptLlGzG6W6GVADnNOPy4+PFav2S245jxSeZYcGz9J0HJbnUozO5ZuXE8UtrLmLMprciJbtm0rQ0ioyRGBOB/pOYXNO0WyDZqt2ZYRLSc+IPEfcLq9J+ma1D/SDZbzA8ZsPkcD9lY0WZqe2+GVtZjUouSXKNCREWuZIREQBERAEREBsmzxeoB2oww3TCurNQutE5ECRwgE+96g9l7O74LXH5XXwOV7/uC2OjZfiG84fwRgBiC8jC60jTKTwjNZefJ8nE19PH4qT9HjZ1jAc2q4m7iQ0ASQdZyxnDh4LNbraykLz8JmBmTwA++SibU222lLWw+rl/IzQAxu/SPJRNibGdaXfGrElhyB+vdyZw15Z8vxqt+Xhf5Z7LJztjy/8AROog2gBzXRSP0vaQZGoP1c5hWdlsYYe7A64HfIyVnTogAAablk+EqU8jlwujvGFdkJ9nYcS1s74HiDmF9+GHC6+HN0M94HeCNeKn3V9+ENyik/Z7SINGGEie6eOTt/DisVuYQbzcHAeLRp09OSsKllaRuPD7qur3mkA5aHilNOyNejNRE3TvUxhvNjcoFCtAI6j7j0hZmVIcdzhI55/lIo5yI9WiHSxwwOPUEH7DwXItrvJrVC7Mn7LstZsw4LkfaWgW13O0qGRzwDgdxnHqFq6CXLRS1K+NlUiItMpBERAEREAREQBERAfQ6MRmMeoXTtt2etVpmABLdTv0w8FzBdI2HtMvsdMu7z+80kYnuGBIzktunqqerTW2S8M0P6fK3KHtGmsJBnEEEHkQZXV7DWvsGvKPRcx2hRLajg4RJmODsVuHZfaF5gB+ZuB6arnrY7oqSO2ljs3RLuoy6VRdoaPxKbm7wR5K+rVJVbbmy1Z+J7Zpllq1TOTEIp+3LNcrO3O7w65+agLfTtWYMouLaYREXp4ERZrLZnVHBrBJPuSvG6CV8Iwq32TsN1WHPllL+87g0ff1Vps/ZDKUF0PfmJyHIac1Pq29tNwL5cZGDYBDdYnIxl4qrkzSlxjRcx6dR+WRltZqLGMBeLlJgiBhgPpk475djjOqqNq9oXP7tLutiLwEGBk1g+lvmoG1dpvtDpIDWCA2m2brQMBnmeJ471EpUi5wYwS5xgcyo4tPGPyn2Tyahy+MCz7P7M+PU/8AjaZdx/kn14c10WjSAAAGAVZsOwiiwMGmZ3nUq6YszU5nln9eC3gx7I/YDF7DF9aF7Cr0d7PAC+wvpXmV0iRZ9IWCvTBzCzry4LoRso7Sw0zw04j8ryK2A3ZfjlqrW00A8QVQGi6mSJkSAeE/KfTxUNq7HDRZ2KsHAjUYEarUu3thDaZfH1N6GYvdRAV5TrXagO/A81N2lZ21qTmuEtcC09R78l2xT/HNMrZI2mji6KXtSwOoVHU3aZHe3Q+9ZURbidq0ZbVOmERF6AiIgCIiAIiIArXYO3H2Vxui8x2bTviJB3+qqkUZRUlTJQm4O49l7bLea5+IcDlG6D78Vadnab/ijc5rjhlLWF4B44ea1qxfK7ot82F/7tH/AOu1f9MxVdTLZjpemaOknKcpSky3o1dCvVqZIWKrmeY+yzFZcuHaLnk1DtJsouZIHebiOI1HvctMXV7ZkVyy0/O/+071K1NHlc48mdroJSUl5MaIiuFE9MbJAmJ1K2XZVINF1gxOJJzPPc0bvVayFt+ycn/0+q4Z3USxpl8j3Uqhg3k+u9VTnSSTmstr+Ye9VgcvcUaV+yWabcqPQYfASeW9bZ2S2Rdb8Z47zvlG5u/r6LTq2Q96ldWpfI3kPRVNfkcYqK8nTSwTbb8HugIUthUWmpDVkNmgjOF9leV6CEgvi+hfCuiPAEK+leSppkGeHKBa2Q8HQi6fUeYVgodu+Ucx6pJXEjZQ7QYWuc05YOYd06HrKl2C0yIO7/JY9s5jl/iUSwfYr18xs8atEPtnsr4tK+0fxKeI3kHMe9YXOl2K2/I7kf8AmC441aehk3jp+DP1MUpJn1ERXSs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t3.gstatic.com/images?q=tbn:ANd9GcTLndQEKfaZFwINJ1IGut6noGvlwxwusNYAfTqwKRIlx_-0rr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692696"/>
            <a:ext cx="3003272"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click.infospace.com/ClickHandler.ashx?du=http%3A%2F%2Fwww.lasprofecias.com%2Ftopic_images%2F20086272126223.jpg&amp;ru=http%3A%2F%2Fwww.lasprofecias.com%2Ftopic_images%2F20086272126223.jpg&amp;ld=20121204&amp;ap=8&amp;app=1&amp;c=funv3.1&amp;s=funv3&amp;coi=372380&amp;cop=main-title&amp;euip=88.1.93.189&amp;npp=8&amp;p=0&amp;pp=0&amp;pvaid=83ad5567891a423f8513437e826f3f0d&amp;ep=8&amp;mid=9&amp;hash=FAA6305FD3F7AA0F480EAB10ACE2328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692696"/>
            <a:ext cx="2736304" cy="316835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 y="3779748"/>
            <a:ext cx="3140224" cy="3046988"/>
          </a:xfrm>
          <a:prstGeom prst="rect">
            <a:avLst/>
          </a:prstGeom>
        </p:spPr>
        <p:txBody>
          <a:bodyPr wrap="square">
            <a:spAutoFit/>
          </a:bodyPr>
          <a:lstStyle/>
          <a:p>
            <a:pPr algn="ctr"/>
            <a:r>
              <a:rPr lang="es-CO" sz="2400" dirty="0" smtClean="0">
                <a:solidFill>
                  <a:srgbClr val="FF0000"/>
                </a:solidFill>
              </a:rPr>
              <a:t>¿Será que usted se disgusta con el espejo porque le esta diciendo la verdad?</a:t>
            </a:r>
          </a:p>
          <a:p>
            <a:pPr algn="ctr"/>
            <a:r>
              <a:rPr lang="es-CO" sz="2400" dirty="0" smtClean="0">
                <a:solidFill>
                  <a:srgbClr val="FF0000"/>
                </a:solidFill>
              </a:rPr>
              <a:t>No, el </a:t>
            </a:r>
            <a:r>
              <a:rPr lang="es-CO" sz="2400" dirty="0">
                <a:solidFill>
                  <a:srgbClr val="FF0000"/>
                </a:solidFill>
              </a:rPr>
              <a:t>espejo es nuestro amigo porque nos señala tal cual está nuestro aspecto </a:t>
            </a:r>
            <a:r>
              <a:rPr lang="es-CO" sz="2400" dirty="0" smtClean="0">
                <a:solidFill>
                  <a:srgbClr val="FF0000"/>
                </a:solidFill>
              </a:rPr>
              <a:t>físico. </a:t>
            </a:r>
            <a:endParaRPr lang="es-CO" sz="2400" dirty="0">
              <a:solidFill>
                <a:srgbClr val="FF0000"/>
              </a:solidFill>
            </a:endParaRPr>
          </a:p>
        </p:txBody>
      </p:sp>
      <p:sp>
        <p:nvSpPr>
          <p:cNvPr id="6" name="5 Rectángulo"/>
          <p:cNvSpPr/>
          <p:nvPr/>
        </p:nvSpPr>
        <p:spPr>
          <a:xfrm>
            <a:off x="6228183" y="4149080"/>
            <a:ext cx="2755067" cy="1938992"/>
          </a:xfrm>
          <a:prstGeom prst="rect">
            <a:avLst/>
          </a:prstGeom>
        </p:spPr>
        <p:txBody>
          <a:bodyPr wrap="square">
            <a:spAutoFit/>
          </a:bodyPr>
          <a:lstStyle/>
          <a:p>
            <a:pPr algn="ctr"/>
            <a:r>
              <a:rPr lang="es-CO" sz="2400" dirty="0">
                <a:solidFill>
                  <a:srgbClr val="FF0000"/>
                </a:solidFill>
              </a:rPr>
              <a:t>De la misma forma, la ley nos muestra como esta nuestra vida delante de Dios.</a:t>
            </a:r>
          </a:p>
        </p:txBody>
      </p:sp>
    </p:spTree>
    <p:extLst>
      <p:ext uri="{BB962C8B-B14F-4D97-AF65-F5344CB8AC3E}">
        <p14:creationId xmlns:p14="http://schemas.microsoft.com/office/powerpoint/2010/main" val="1336193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888432"/>
          </a:xfrm>
        </p:spPr>
        <p:txBody>
          <a:bodyPr>
            <a:normAutofit lnSpcReduction="10000"/>
          </a:bodyPr>
          <a:lstStyle/>
          <a:p>
            <a:pPr marL="0" indent="0" algn="ctr">
              <a:buNone/>
            </a:pPr>
            <a:r>
              <a:rPr lang="es-CO" sz="3600" b="1" dirty="0"/>
              <a:t>2)</a:t>
            </a:r>
            <a:r>
              <a:rPr lang="es-CO" b="1" dirty="0">
                <a:solidFill>
                  <a:srgbClr val="FF0000"/>
                </a:solidFill>
              </a:rPr>
              <a:t> Gál.3:24.</a:t>
            </a:r>
            <a:r>
              <a:rPr lang="es-CO" b="1" baseline="30000" dirty="0"/>
              <a:t> </a:t>
            </a:r>
            <a:r>
              <a:rPr lang="es-CO" dirty="0"/>
              <a:t>De manera que la ley fue ayo nuestro para [llevarnos] a Cristo, para que fuésemos justificados por la fe.</a:t>
            </a:r>
          </a:p>
          <a:p>
            <a:pPr marL="0" indent="0" algn="ctr">
              <a:buNone/>
            </a:pPr>
            <a:endParaRPr lang="es-CO" dirty="0"/>
          </a:p>
          <a:p>
            <a:pPr marL="0" indent="0" algn="ctr">
              <a:buNone/>
            </a:pPr>
            <a:r>
              <a:rPr lang="es-CO" dirty="0"/>
              <a:t>Nota: El texto dice que la ley es nuestro «ayo», por tanto, el segundo propósito de la ley es </a:t>
            </a:r>
            <a:r>
              <a:rPr lang="es-CO" i="1" u="sng" dirty="0"/>
              <a:t>conducirnos a Cristo,</a:t>
            </a:r>
            <a:r>
              <a:rPr lang="es-CO" dirty="0"/>
              <a:t> quien murió por nosotros en la cruz. </a:t>
            </a:r>
          </a:p>
          <a:p>
            <a:endParaRPr lang="es-CO" dirty="0"/>
          </a:p>
        </p:txBody>
      </p:sp>
      <p:pic>
        <p:nvPicPr>
          <p:cNvPr id="2050" name="Picture 2" descr="http://t2.gstatic.com/images?q=tbn:ANd9GcQh2WmGzOTD82bGpikHkdErpxuw9nIldEHJuGg6KpkpR2VoKJ6u0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260" y="4395125"/>
            <a:ext cx="2232248" cy="2207891"/>
          </a:xfrm>
          <a:prstGeom prst="rect">
            <a:avLst/>
          </a:prstGeom>
          <a:noFill/>
          <a:extLst>
            <a:ext uri="{909E8E84-426E-40DD-AFC4-6F175D3DCCD1}">
              <a14:hiddenFill xmlns:a14="http://schemas.microsoft.com/office/drawing/2010/main">
                <a:solidFill>
                  <a:srgbClr val="FFFFFF"/>
                </a:solidFill>
              </a14:hiddenFill>
            </a:ext>
          </a:extLst>
        </p:spPr>
      </p:pic>
      <p:sp>
        <p:nvSpPr>
          <p:cNvPr id="4" name="3 Flecha derecha"/>
          <p:cNvSpPr/>
          <p:nvPr/>
        </p:nvSpPr>
        <p:spPr>
          <a:xfrm>
            <a:off x="2421494" y="5805264"/>
            <a:ext cx="4454762" cy="484632"/>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AutoShape 4" descr="data:image/jpeg;base64,/9j/4AAQSkZJRgABAQAAAQABAAD/2wCEAAkGBhQSEBUUEhQUFRUUFBYUFhQVFRcUFRUUFRUVFBUUFBQXHCYeFxklGRQUHy8gIycpLCwsFR4xNTAqNSYrLCkBCQoKDgwOGg8PFykcHCQqLCwsKSkpLCkpLCwsKi8pLCkpLCwsLCksKSksLCwpLCkpKSwsLCkpKSwpLCwsKSwpKf/AABEIALUBFgMBIgACEQEDEQH/xAAcAAABBQEBAQAAAAAAAAAAAAACAAEDBAYHBQj/xABBEAABAwIDBAcFBgMIAwEAAAABAAIRAyEEMUEFElFhBhMicYGRoQcyscHRI0JScuHwFGLxFTNTgpKissIkQ3M0/8QAGAEAAwEBAAAAAAAAAAAAAAAAAAECAwT/xAAjEQEBAAICAwACAgMAAAAAAAAAAQIRAzESIUEEMiJRM0Jh/9oADAMBAAIRAxEAPwDtMJQnTqAaE8JwkgFCQTpIBJ4SSQDpoTpIBoSTpIBoShOmQDQlCdJARYigHsc05OaWnuIg/FfOG3tnmlWLTm1zmkg8CWj5L6TXHPajsvdxTzpVaHjiCRuu9WysuT1Nun8e+7GDc4gAndMGBa9+5OwWc0jNhi83g8kLwN0AS50XgSLHM+iWHIOeYk8ARkIGueqy+Ou3482nZvy8z81ufZLjNzHsH45b/qbb1WHcDLuTgve6I440MXTfcim8OgQJAN+9a5dMNb9PpOFxb2l0y7H1Rypjw6ttl2ljpAPET5rintDfvbQrgD8InuptBV5dOTHtlaVexa2SSfecBBMjhcj6qQ4Eib3FweLr5+iag8AiNTHfMwO4W/dl6FR4LNCeGRPCD3rG1SgWHeN4LgDJvIyMTwy8V6vRZo64W/EbwTPZOfiV5gcQ5pMTuuGljYyARbIq5sPtYmnBi5ygW1y4pZdKx7jf7JoRiqRm3WC3eCBdb2FhNk1ftqZOfWNH+4WW+IT4OqfN2iLUJapiEBC6GCEtQkKUhAUANMX8EkVMXSTC4kmThIHTppSlAOkmToBBOmSQDpJJIB0ySSASUpJkA6aUkkAlzz2sUBFF1pO82dePlmuhFYP2s05oUjezyJHCBaP3ks+SbxrXhus44/WYAecgGx96CDBtOQ8lBQqbryZkSAM/K88+St4jeBLhBuQ6bwePM3tBVdtE7wF8oMiNZgfvMhYzp3XtBieyHZHeM8YvIurGBcOtYZ0vfjzTVxJBIFwLHKwIN+OXmmMFwLS0Ftj35Qr+Is9vpjZWI6yhSf8AiptPiWiVxrpof/NxGV6rvSBC6T7PNpddgGSZNMmmfC49CFznpywDG4j/AOhPoCqt3hHHrWVjPuGQItOcW5SFIGEnemIO7YW7v3ZSUz2oMe7IBNuBPI5Ir2se028XJiOWiyCr1ZkmbhxOQi8fJW+jFZwr9oEhriAbe7a4Omo5qr1rePEzzEacZK9Lo3Xb/EtzuY4gkznHcnejx7bjDUx1zHM/xWT/AKh9VvisHTtVaRl1jD3XErdlVw/Vc3wxQFEUJW7AJQFGUBQCp5pJU80kwsynCAFPKAKU4QykkBSnlDKdAOkmlIoAkpQgp0A8pShlKUASSGUkA8pJkxQDrF+1L/8AKw2MPOf5e8c1sidVyfpZ0xGND2U2xTpvgOObw5pl0aZWWfJ6xrXhn84xO0cIQZc2whwInIwMuCrVQGhp13gGjeJIsJt4KzV2jUdA33EAbpyjMcr5BBs+mGhpgcRcAQA4kd8jMrmlsnt33Hd9HxDA6Gv0+9Huk/eMWjIdxUFLBhghzTM3deAch4J3YnflryAN0m3eAAfNUP7UJZuzG7aZuTeMuQCvGXWkZWS7rovs42//AA2INOoYpVoEnJrh7ru68H9E3TW2PrnOHt7rtZ8iskK5NNjmuuANYJBGQ+iuPx5qs3nmXEAb2vZG4Dzs0eSJbrVZc2M35RK17RUjKWgG8RBseeZCFwlzoMgOMehd3X+KpzAIaBGRebxoCLm19OCttAyBta+RMZ5ibxHmnpzq1ZkgmBLTIkXuRI+MKXZ8trMIt9q0WB/EJN75FJ1btEnMGLRlEiB4lLBUD1zB+F7YtFi4HxzjwReqePbpGF99kZBzTfhK3ZKw0xpkRfxErbkquH6fL8KUJKSElbsSJQp0JKYPTzSTU80kBMCilRgogUENJDKeUjEnlDKUoApSQynlAKVR2nt2jQ/vHgG3ZF3X1jgvF6YdMhhRuU4NUiTNwwaEjidAuUYvarqrnOqOJJM53JUZZa6Xjjvt0PaPtPFxRYOTn59+6Pqs7U9o2JJkVY4ABseULE/xkiQcrKEYmIn8Ueqn+VV6bxvTjFbxPXP4xaPARZa7oNtuvWceuqtc1zTuNMb+80iTllBXJqdeJP7/AHkuidDME1poVCS1zZGdi10m47ni/JTLZT1LHR0yUpiVuxMQuXdK8OyriWU6AbTZBndptAG6XFx7MEzMXyXUHFc3q0GGrJNyx0Xj7wLvQhc/PlqadH4892ub1dmVA+ruNltG7nZWiAYOvZJsvOrY0NDDMRLrcZFoHCXea3zaB6vGmBG9ut5xSk373rnu1ejxw24Khlz2hw3ZOcW77hTx2ZdujPKzpUftARAFyCCbRBvp3Kmx8GY716WE2E54kyBMCcybei93DdGmA9oA87mR8lrlyYYMZhnm8WltGZn3Q0gXjdyvxXq7MaHU2G92mf8AUYj1V87Cotc3sNIzI3ZmMlIKI+6IGjRYDOP3zWU5McuhnjZPaH3WmRnAgC9ypGOmLgaQeHFDUPabwBOt7AfU+SjdVJa4EZaWynUxJ8E2IXP7RcDmBBsMs44Kxs532rBn2hf/ADcdbqJ8E2/668B81Js1pFRhOjx4XgxbJF6PHt0OmSedxy1uFvSsJhjeODhB7wNVuCU+D6rm+HQlMSmJXS5yJQlIlCSgx0zdJDTN/BJATSnBQSnlBDlPKCU8pGKU8qOU8oA5XidK+kzcHRLpBqOsxh1P4iB90KDpV0up4NhuHVSOzT/7O4N+Oi45tfbFTE1XVHkuc7ONBoANAFNqpAbV2u6rUc95lziXEnUleQ+sfBHUoO4FC+jw8lM0oBqSJ8YGvNRirn3gpOB08kzhN4g+niqD1cPVBLGnIuE+dp8YXQW400sNSDd3eO6BvTax4eC5S2sRbIhbzA4hmJpsLxLRBgGIMAOA8lhy/wAfbXim66j0Q2m+thg6qW74JBAsQNJXsVKoaJJAHEmFy6ntVuHcOrfADZB14FsBbvZVV2JwwOIpxv8A3SI3m5tfGbT/AFV8fJ5evqeXi8ffxZ2rtRtHDvrG7WNm150A8yFhzhQXUzFof6gESoNp4irh316FN5IbbtXkEB7SQRmLDe5KOhtN4YQYJgW8Lnzlc3LyeV1Z0348PGbl7VdpUHChWgm7nw3Q7260LwumLwcRTawgkANE52MW4Cy2TMW2p2XCLA8tD8littMBxtNxu3dNuYJv6hRhZL6/6u+4jwmGJZvOsGvEmco+VwvXawEAyL2tyHJefhWEsc02l2Rz3YEZC9oVjAUd0CTMu+AI+izzu6016HWHbifnZRCBTtF9cuSkqO+08PnHzVV0hzhMX46Qr4vVYc3UVhcSIJ0k5bxBVbdMFsES6Gm0ATedeKvO4Wz52vPlko2NLosBe8m9nWF8rfFdUcqu+p3cyBAM80eBd22yR7wyHMZWCLEUu3GgE6wTnPKJA8EVAyQJMyPGCnehO3QqO8GyRech5BbklYdlYGRN49c1s2usO4I4Pq+b4MlCShJTErpc5yUMpi5CXICWkb+CSCib+H0SQFhJKE6ASGpUgSiQ1qctIQYmmRIXmdJtutwmGdVMEizG/iech3Zk8gh2Rju26m7Np8wciufe1/a016dEf+tm8e+pl6AeaRyMbtHbFSvVdUe6XuMkn0AGgGXgk2voRPdpzMXlUmBztLcf6oa+JDAWtdJ1P65rOza1mrjXfdNhx+qqHFmbgcwqjsRxQvxHFVMQujGN1bdL+OHCPgvOdVUZen4kv1YdnY6EL1ejOMLXmkfvXbwkZgeHwWbZXhXcPiYc0zkQQdQRqpzw8sdKwy1dtwK5b9zevyhvfK7FsvEmpQpvO7LmNJ3btki8LjLNpMhpJEm5C6n0OxrquFBLd0NO620AtAFx6hc/4+5dVtz+8ZT9KNkOrMDqYHWMk83N1aDxyI/Vc7GJ7RkRy17vNddKy/SjY7P70AAudDu8gw70uq5+Pc8ojh5NfxrDVahmDIkQPCfqvM2s5ralNovAeJ8W3WwbskEO7o/VDs3oU3E0K+8QKgq/ZVM9wtbJB4tdvwRyB0XPxYW3Toyz8fbMUWRl+wO9WKQtcXBzy4Kk6k6lUcyoN17DDmnMEfEXmdVPQqOc4x7t5m2lrQsssbK08tweLIkd4Hhn45Km/wB4n+bXhBPzXo4mmC2YNss4BH7PmvHxT91xI0fPKAwea04u2PL+q3Td2ZIjiP6ayo34ob0vbY6g34Xsq1LFEzeJyFoHCeZz8QhOIM5QPrqunTlTPrCeyLc5InxyT7vaacpIFzeZUfXxnfjzRUcQCRItvDdJGd+HcgN8xggnU38gVtKXut/KPgsdSPZ8FsMKPs2fkb8Ajg+tOYRQlSEJl1OZEQhIUpCEhANRz8Pokjo5+H0SQaaU8oJTyghynCCU4KAoVsCBVFQZxB7s1x/2jiNo1nOEjsEfl6ttl26o2RC4h7Warf4wNFnNpNDucyR4xHolVxkMXiQ8QLQqLqbtLoi4nK/74qLdMgTJ4AT5onozHf1jzCQnl5hTDBDUkngI9Spt1jc47vePmUbCm4EaFRly9F2JboHf7R8lGawOh8QPkglAvU+HraI3U2Hh4/VRPoRkmb2dmYkh7CI32OBZIBEj7rgbEcivo3o/tNuJw1Kq2BvNEtGTXCzm8oIK+X6FbzC7T7HdvB7KlBxuPtWjyFSP9p8Sp6ovuOjELle1va3Tc5zHUTuNfZwfJcGyAS0gATnmuidKMf1GCxFT8FJ5HeRut9SF8uYmonZuFj69ujV/akwEbtA7usvExyAELbeznpNRxDXsYTvFxqFpsRIAI9F8/h697odtCrSxdJ1Bxa8vDNIIeQ0gzaIUTjk9xdyuU1XXfadsYbjMSxnaa7cqEf4ZHZLu51p/mWPwVUZnXgu1vpBzC1wBDgQQbggiCCuU9JthfwmJhoPVVJdT13fxU/8AKfQhY/kYbnlGnDn/AK1TrOlvh8tV4m1JmwMk/Jey+v2e8H0Xm7QMjISYE8Lf1XNw/s15f1ea1pHeYnnGt9Eg8kHdGvGe6eRR9ZMmAIN75xNh6FR1aZMgSCMiIAJ1HILrcpq1YD+8N4mG9o+IAyVfBYkuqNPBwy+X0Cjw1MOuJAEyDe8wbg2VzBDtxluuBGud8z4qr6gdMwmQjX4ArbYYfZt/K34BYnZxlvdacpW0w7uw38rfgFn+O050pQkpEoCV1OY5KEpi5CXICSib+H0SQ0Dfw+iSZpU68/8AtEcUnbRHFIaejKcLyv7UHFSs2gEtjT0Vwj2k4d1LHVXVWHtuL2OddrmZN3eQAiNIXaRjgub+2g9bTw7QDvB1Q733Q2Ggg85jyKFRyT+IdUcdB6NCs0wGiBbiTmfp3JOaGiGjxKiBJyvzQYqlXTIepUIedAk8tGZkoevOjfPLyTIcHifD9E25yKHrXnM/RM5pGZPmgJBTP4SpG03cB5qvmcz4mU5HNAWThTmBflqtB0K26cLi6VU2DXgPH8p7L5/yknwWXY2PvHwV7DYgSN4k6XF/NKm7r7X8UW7Lfumz6lNpPFsl3/UL56NMm66j0s6WUq+xaVEv3q7TTDmgmYp7zd821aAfFcwL3cE5fRdI25LT+ztm9tLDA/4zc+Un5LNH+o+YVjCPLXBzSQRcEWIIuCg31iSvL6QbIbiaDqZs73mO/C8ZHu0PIlDhtoTTbvG+62e+BPqndtAJerEzccorUt0mnUbuvYS0g6EZx+9V5WLqDeFp/pr5re9NdnCp/wCRTEvYIe0X32DUDVzfUdwXPK1RpO9eCJEXiRlC45x+Gd/p05ZeWAKTsxABMvPMSLT3Kfq9I5+fBV6e7O9GhGlxoICn66DxgN08DAC0rFUpshxeMnGO/SfNHTfuuOWncRpCkf7/ACImDYSDmOZuDHBIsG/p7vzvfyT2HRKRIDQ3UT6by2mDd9kz8jfgFksLDmjkB5wF7WC2h9k2TkI8iR8lHB6ta83uR65KElecdohA7aQ4rr3HPp6JKEleY7ag4of7UHFG4NV7GHN/D6JLy8FtMF5E6H4hJPcGngtrFSdevCodIaTjG9B4HRem14OoXF5NtLbais06ioNCNj1UoT43HtpU3PcbMaXHwXHtrdIqmJrOqPNsmjRrf0Gq6X0lwzquEqsbdxZIAzJF49FxvES2nkROfLgFrh7TUb6zdTKlaxzx+EeqhwOBJ7RyXqb2gWlSqjCtH1ScwQpXFA4SEBVQVjZHkmrNsUyQJwUAcilASByOnmomlSUymaU1LqJ747k7TdNUEhIhG6PD528lG3Jeh0ewvWYuiw5PqsB7t4T6IEd6w9mNHBrR5ABOSheUG8ufajuXO+l2z2MrwxsSA+ASBvEunuFl0TdWG6aj/wAmCSPsmGI03nhBs9Tw5cR2SJExME87Xj6IqwMbxDgZAmb+7M2uOKeg0ESAIbYkXmYAHK91NXdeYHZDZ08R8EtkheJcDBNjF7C+bXfqof4gCpf3SIF889ASVbbQAdBE2hs6m5I+Hko965blOWkmfH9hGw6HswS0GZ/oFYpHs+fxKobJJOtgAeUFrY8RCl62JHBzviVhxV0ci3voHVFXFRRuqLfyjFJVeoesTOeoXvS8g9TZLvtD+U/FqZVNjVftD+Q/FqSvHKaTe2c2p0fbVu3sv0P1j4rxBjcVgXdtpczjMgrbMR1KLXthwBBzBusZl8rRFsPbbMTT32HKzmnNp5r0JWSq7H/gqv8AEUJ6v/20s+wc3N7s4Xs4vpFSp0BWkua6N0NzM9+Sq3+iXcftilQE1HhvAHMngFyHH1jiqz7hrS4uPeT6q5t3adTHVSWCzchkADx5qrQ2eWyCCPDPmtsMde72m1Zp4drGxnCifW5KF9FzTYpNrTY2KtJoQTBRkpEJhXc2QomO0KsAW8FFiaM3GaZKdVu64hIFFUv3qIFBJZR76g3k+8g0++h31FvJSgJ99aX2f4frNoUB+Fxf/pa4/GFmKbSV1L2X9GXUi7E1mlpjcptcIMH3nkHLgPFLLo4372KMNR169lSdilldGvMCwfTmnONEaUWyfF/1C1wxix/TJ464vi5Y0eN7+SVsDyKLwWgwI3r5A2g31/op6dMOp3zJPiZt6CPBUcE2WRlnfWTJBk3iPUK4ymT7pgCOE5TbzWdNJXqAmIjJx8DEczIVKrWBc0ZEEk8QW6fNJwLozGWsamx1AtCgk77mloAB3t4aZGO+6chOh4B8UyQZ931bEJPuSef0T7MYDSAylod6R8QU4A7X5j8Aufj7dHJ0qvqKI1SpqoVVxWlZJN8oXAoDVRGuITkLazscfan8h+LUlLsgjrD+U/Fqda44+k1D1XBA5xCerioyXk7R2wcmaZu0Cy8Yva5jdotYIdBnTOViNo7JbvHccWBxkUwJa2c4n3RyXo1KwmZk8fooA4C5V4zXSbUWCwrabd0a3J1JRVHqM4oEqF9ZXogmoVXr02uGUHiLKV7lWcFcJG9luKGbHuUzihnl3qjBCjhSkZoGhMIHUAe9UMVQ3TOhXsdXaeZ9FWxNCQjZWPJFREChcE4YqQIFE1MGI2tQcdZ9m2xsOcM2uGA1d5wLndrdINt0ZNtB43W0qVIXPPZRizFanNgGvA0md0/LyW4r1Fhl2tIH7yJ2HQYNnFS4mtCjR7VatBY3pReqQf5QO+Lz5hbGniJWM6UtIrOI48R+Ace/JIPPwtaXct2/eMmzyKvYR875bGcc+yLk+Mrz6FS+9MkjdvyuTzHNWA9wG6ATO9bKQQb/AKpWENgkyAIknz05fqoAbOcWgZgtBBHARxvqmc5rbXDjbcnevoZ4KIvuAbmbjNpAsDI4TMJ6DfbDZ9kObG2nKAJRuNyOfyCPo+37FpOjQOX7sgxJhx71hhPbozvoFRll59ay9NjpF1WxVBa1i8p7lUxGIIVutThefiDKmIr1ej2NJqH8h/5NSVfo637U/kd/yYnW+PSQUMQS2eAn0WUp4tzpn8R9EklOH1Z31zZVsTiCQkktZAgpPUpckknQY1EL0kkAxNvRKE6SAFxug1SSTCRp7A71HPwSSQHj41kP9UDQkkrQcFSNSSSNv/Zc3+/Ooawerj8ltRUSSWOXZjGKIQOrl2aSSmg2GF1mukRJruH8w8Iakkl8N5+Aob2/JEWERprHC90XWHcB/KPUCUkkvpBbT3hUmBpIEafoo3Uw5tM2EgvsNYH1SSQbb7DxJFFnNv1UhbvZ8/iUklhx/wCRvl+ot2AoXuSSXRWDy9qZLxC66SSImvT2C/7Y/kd/yYkkkqi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4.bp.blogspot.com/-MPrLSPyUsDI/TdF74gorutI/AAAAAAAAACQ/C1kyyWotLAo/s1600/La-virgen-besandop-los-pies-de-Jes%25C3%25BAs-en-la-cru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4365103"/>
            <a:ext cx="2088232" cy="2207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18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1000" fill="hold"/>
                                        <p:tgtEl>
                                          <p:spTgt spid="4"/>
                                        </p:tgtEl>
                                        <p:attrNameLst>
                                          <p:attrName>ppt_w</p:attrName>
                                        </p:attrNameLst>
                                      </p:cBhvr>
                                      <p:tavLst>
                                        <p:tav tm="0">
                                          <p:val>
                                            <p:fltVal val="0"/>
                                          </p:val>
                                        </p:tav>
                                        <p:tav tm="100000">
                                          <p:val>
                                            <p:strVal val="#ppt_w"/>
                                          </p:val>
                                        </p:tav>
                                      </p:tavLst>
                                    </p:anim>
                                    <p:anim calcmode="lin" valueType="num">
                                      <p:cBhvr>
                                        <p:cTn id="42" dur="1000" fill="hold"/>
                                        <p:tgtEl>
                                          <p:spTgt spid="4"/>
                                        </p:tgtEl>
                                        <p:attrNameLst>
                                          <p:attrName>ppt_h</p:attrName>
                                        </p:attrNameLst>
                                      </p:cBhvr>
                                      <p:tavLst>
                                        <p:tav tm="0">
                                          <p:val>
                                            <p:fltVal val="0"/>
                                          </p:val>
                                        </p:tav>
                                        <p:tav tm="100000">
                                          <p:val>
                                            <p:strVal val="#ppt_h"/>
                                          </p:val>
                                        </p:tav>
                                      </p:tavLst>
                                    </p:anim>
                                    <p:anim calcmode="lin" valueType="num">
                                      <p:cBhvr>
                                        <p:cTn id="43" dur="1000" fill="hold"/>
                                        <p:tgtEl>
                                          <p:spTgt spid="4"/>
                                        </p:tgtEl>
                                        <p:attrNameLst>
                                          <p:attrName>style.rotation</p:attrName>
                                        </p:attrNameLst>
                                      </p:cBhvr>
                                      <p:tavLst>
                                        <p:tav tm="0">
                                          <p:val>
                                            <p:fltVal val="90"/>
                                          </p:val>
                                        </p:tav>
                                        <p:tav tm="100000">
                                          <p:val>
                                            <p:fltVal val="0"/>
                                          </p:val>
                                        </p:tav>
                                      </p:tavLst>
                                    </p:anim>
                                    <p:animEffect transition="in" filter="fade">
                                      <p:cBhvr>
                                        <p:cTn id="44" dur="10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054"/>
                                        </p:tgtEl>
                                        <p:attrNameLst>
                                          <p:attrName>style.visibility</p:attrName>
                                        </p:attrNameLst>
                                      </p:cBhvr>
                                      <p:to>
                                        <p:strVal val="visible"/>
                                      </p:to>
                                    </p:set>
                                    <p:animEffect transition="in" filter="barn(inVertical)">
                                      <p:cBhvr>
                                        <p:cTn id="49"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Forte" pitchFamily="66" charset="0"/>
              </a:rPr>
              <a:t>Para reflexionar</a:t>
            </a:r>
            <a:endParaRPr lang="es-CO" dirty="0">
              <a:latin typeface="Forte" pitchFamily="66" charset="0"/>
            </a:endParaRPr>
          </a:p>
        </p:txBody>
      </p:sp>
      <p:sp>
        <p:nvSpPr>
          <p:cNvPr id="3" name="2 Marcador de contenido"/>
          <p:cNvSpPr>
            <a:spLocks noGrp="1"/>
          </p:cNvSpPr>
          <p:nvPr>
            <p:ph idx="1"/>
          </p:nvPr>
        </p:nvSpPr>
        <p:spPr>
          <a:xfrm>
            <a:off x="457200" y="1600200"/>
            <a:ext cx="8229600" cy="4709119"/>
          </a:xfrm>
        </p:spPr>
        <p:txBody>
          <a:bodyPr/>
          <a:lstStyle/>
          <a:p>
            <a:pPr marL="0" indent="0" algn="ctr">
              <a:buNone/>
            </a:pPr>
            <a:endParaRPr lang="es-CO" sz="3600" b="1" dirty="0" smtClean="0">
              <a:solidFill>
                <a:srgbClr val="FF0000"/>
              </a:solidFill>
            </a:endParaRPr>
          </a:p>
          <a:p>
            <a:pPr marL="0" indent="0" algn="ctr">
              <a:buNone/>
            </a:pPr>
            <a:r>
              <a:rPr lang="es-CO" sz="3600" b="1" dirty="0" smtClean="0">
                <a:solidFill>
                  <a:srgbClr val="FF0000"/>
                </a:solidFill>
              </a:rPr>
              <a:t>Qué </a:t>
            </a:r>
            <a:r>
              <a:rPr lang="es-CO" sz="3600" b="1" dirty="0">
                <a:solidFill>
                  <a:srgbClr val="FF0000"/>
                </a:solidFill>
              </a:rPr>
              <a:t>debo hacer?</a:t>
            </a:r>
          </a:p>
          <a:p>
            <a:pPr marL="0" indent="0">
              <a:buNone/>
            </a:pPr>
            <a:r>
              <a:rPr lang="es-CO" sz="3600" b="1" dirty="0"/>
              <a:t>1)</a:t>
            </a:r>
            <a:r>
              <a:rPr lang="es-CO" dirty="0"/>
              <a:t> </a:t>
            </a:r>
            <a:r>
              <a:rPr lang="es-CO" dirty="0">
                <a:solidFill>
                  <a:srgbClr val="FF0000"/>
                </a:solidFill>
              </a:rPr>
              <a:t>Juan </a:t>
            </a:r>
            <a:r>
              <a:rPr lang="es-CO" dirty="0" smtClean="0">
                <a:solidFill>
                  <a:srgbClr val="FF0000"/>
                </a:solidFill>
              </a:rPr>
              <a:t>14:15.</a:t>
            </a:r>
            <a:r>
              <a:rPr lang="es-CO" dirty="0" smtClean="0"/>
              <a:t> Guardar </a:t>
            </a:r>
            <a:r>
              <a:rPr lang="es-CO" dirty="0"/>
              <a:t>los Mandamientos de Dios.</a:t>
            </a:r>
          </a:p>
          <a:p>
            <a:pPr marL="0" indent="0">
              <a:buNone/>
            </a:pPr>
            <a:r>
              <a:rPr lang="es-CO" sz="3600" b="1" dirty="0"/>
              <a:t>2)</a:t>
            </a:r>
            <a:r>
              <a:rPr lang="es-CO" dirty="0"/>
              <a:t> </a:t>
            </a:r>
            <a:r>
              <a:rPr lang="es-CO" dirty="0">
                <a:solidFill>
                  <a:srgbClr val="FF0000"/>
                </a:solidFill>
              </a:rPr>
              <a:t>Oseas 12:6</a:t>
            </a:r>
            <a:r>
              <a:rPr lang="es-CO" dirty="0" smtClean="0">
                <a:solidFill>
                  <a:srgbClr val="FF0000"/>
                </a:solidFill>
              </a:rPr>
              <a:t>.</a:t>
            </a:r>
            <a:r>
              <a:rPr lang="es-CO" dirty="0" smtClean="0"/>
              <a:t> </a:t>
            </a:r>
            <a:r>
              <a:rPr lang="es-CO" dirty="0"/>
              <a:t>Ser leal a Dios</a:t>
            </a:r>
            <a:r>
              <a:rPr lang="es-CO" dirty="0" smtClean="0"/>
              <a:t>. </a:t>
            </a:r>
            <a:endParaRPr lang="es-CO" dirty="0"/>
          </a:p>
        </p:txBody>
      </p:sp>
    </p:spTree>
    <p:extLst>
      <p:ext uri="{BB962C8B-B14F-4D97-AF65-F5344CB8AC3E}">
        <p14:creationId xmlns:p14="http://schemas.microsoft.com/office/powerpoint/2010/main" val="216686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02832" cy="6120680"/>
          </a:xfrm>
        </p:spPr>
        <p:txBody>
          <a:bodyPr>
            <a:normAutofit fontScale="92500" lnSpcReduction="10000"/>
          </a:bodyPr>
          <a:lstStyle/>
          <a:p>
            <a:pPr marL="0" indent="0" algn="ctr">
              <a:buNone/>
            </a:pPr>
            <a:r>
              <a:rPr lang="es-CO" dirty="0" smtClean="0"/>
              <a:t>Finalmente, le ruego me acompañe para que juntos elevemos una oración:</a:t>
            </a:r>
          </a:p>
          <a:p>
            <a:pPr marL="0" indent="0" algn="ctr">
              <a:buNone/>
            </a:pPr>
            <a:endParaRPr lang="es-CO" dirty="0"/>
          </a:p>
          <a:p>
            <a:pPr marL="0" indent="0" algn="ctr">
              <a:buNone/>
            </a:pPr>
            <a:r>
              <a:rPr lang="es-CO" dirty="0" smtClean="0"/>
              <a:t>«Padre nuestro que estas en el cielo, gracias porque tu Santa Ley me señala cual es mi condición delante de ti, dadme su Santo Espirito para poder obedecerla. Te lo pedimos en el nombre de Cristo Jesús. Amen.</a:t>
            </a:r>
            <a:endParaRPr lang="es-CO" dirty="0"/>
          </a:p>
        </p:txBody>
      </p:sp>
      <p:pic>
        <p:nvPicPr>
          <p:cNvPr id="1026" name="Picture 2" descr="http://sphotos-a.xx.fbcdn.net/hphotos-ash3/c0.0.403.403/p403x403/26320_541845255848817_672996775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836712"/>
            <a:ext cx="4283968"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73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0"/>
                                        <p:tgtEl>
                                          <p:spTgt spid="1026"/>
                                        </p:tgtEl>
                                      </p:cBhvr>
                                    </p:animEffect>
                                    <p:anim calcmode="lin" valueType="num">
                                      <p:cBhvr>
                                        <p:cTn id="22" dur="1000" fill="hold"/>
                                        <p:tgtEl>
                                          <p:spTgt spid="1026"/>
                                        </p:tgtEl>
                                        <p:attrNameLst>
                                          <p:attrName>ppt_x</p:attrName>
                                        </p:attrNameLst>
                                      </p:cBhvr>
                                      <p:tavLst>
                                        <p:tav tm="0">
                                          <p:val>
                                            <p:strVal val="#ppt_x"/>
                                          </p:val>
                                        </p:tav>
                                        <p:tav tm="100000">
                                          <p:val>
                                            <p:strVal val="#ppt_x"/>
                                          </p:val>
                                        </p:tav>
                                      </p:tavLst>
                                    </p:anim>
                                    <p:anim calcmode="lin" valueType="num">
                                      <p:cBhvr>
                                        <p:cTn id="23"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578</TotalTime>
  <Words>1204</Words>
  <Application>Microsoft Office PowerPoint</Application>
  <PresentationFormat>Presentación en pantalla (4:3)</PresentationFormat>
  <Paragraphs>65</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UN REMANENTE OBEDIENTE Y UNA LEY ETERNA </vt:lpstr>
      <vt:lpstr>¿Qué había dentro del arca en el lugar Santísimo del Santuario? </vt:lpstr>
      <vt:lpstr>Escritas con el dedo de Dios, y colocadas dentro del Arca</vt:lpstr>
      <vt:lpstr>Presentación de PowerPoint</vt:lpstr>
      <vt:lpstr>¿Cuántos mandamientos contenían las tablas de piedra dadas en el Sinaí?</vt:lpstr>
      <vt:lpstr> ¿Qué incluye el nuevo pacto, además de la intercesión de Cristo? </vt:lpstr>
      <vt:lpstr>Recuerde que esta obra es individual Lea (Juan 3:16).</vt:lpstr>
      <vt:lpstr>Con Cristo estoy juntamente colgado en el madero, y vivo, no ya yo, sino vive Cristo en mí; y lo que ahora vivo en la carne, [lo] vivo por la fe del Hijo de Dios, el cual me amó, y se entregó a sí mismo por mí (Gálatas 2:20). </vt:lpstr>
      <vt:lpstr>Nuevo nacimiento para vivir los frutos del Espíritu Santo (Gal.20:23).</vt:lpstr>
      <vt:lpstr>¿Qué terrible sacrilegio cometería el «cuerno pequeño»?</vt:lpstr>
      <vt:lpstr>¿Contra quienes está enfurecido Satanás?</vt:lpstr>
      <vt:lpstr> ¿Qué características especiales tienen los fieles del remanente de Dios? </vt:lpstr>
      <vt:lpstr>¿Cuál es el motivo por el cual el remanente guarda los mandamientos?</vt:lpstr>
      <vt:lpstr>Presentación de PowerPoint</vt:lpstr>
      <vt:lpstr>¿Por qué la tierra y sus habitantes sufren?</vt:lpstr>
      <vt:lpstr>Presentación de PowerPoint</vt:lpstr>
      <vt:lpstr>¿Qué dos propósitos tiene la santa Ley de Dios?</vt:lpstr>
      <vt:lpstr>Presentación de PowerPoint</vt:lpstr>
      <vt:lpstr>Presentación de PowerPoint</vt:lpstr>
      <vt:lpstr>Para reflexionar</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REMANENTE OBEDIENTE Y UNA LEY ETERNA</dc:title>
  <dc:creator>FAMILIA FIERRO CH</dc:creator>
  <cp:lastModifiedBy>FAMILIA FIERRO CH</cp:lastModifiedBy>
  <cp:revision>70</cp:revision>
  <dcterms:created xsi:type="dcterms:W3CDTF">2013-01-23T02:09:56Z</dcterms:created>
  <dcterms:modified xsi:type="dcterms:W3CDTF">2013-04-12T12:31:32Z</dcterms:modified>
</cp:coreProperties>
</file>